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88" r:id="rId2"/>
    <p:sldId id="287" r:id="rId3"/>
    <p:sldId id="259" r:id="rId4"/>
    <p:sldId id="265" r:id="rId5"/>
    <p:sldId id="262" r:id="rId6"/>
    <p:sldId id="289" r:id="rId7"/>
    <p:sldId id="290" r:id="rId8"/>
    <p:sldId id="308" r:id="rId9"/>
    <p:sldId id="291" r:id="rId10"/>
    <p:sldId id="295" r:id="rId11"/>
    <p:sldId id="306" r:id="rId12"/>
    <p:sldId id="305" r:id="rId13"/>
    <p:sldId id="307" r:id="rId14"/>
    <p:sldId id="292" r:id="rId15"/>
    <p:sldId id="304" r:id="rId16"/>
    <p:sldId id="297" r:id="rId17"/>
    <p:sldId id="299" r:id="rId18"/>
    <p:sldId id="298" r:id="rId19"/>
    <p:sldId id="300" r:id="rId20"/>
    <p:sldId id="296" r:id="rId21"/>
    <p:sldId id="303" r:id="rId22"/>
    <p:sldId id="293" r:id="rId23"/>
    <p:sldId id="301" r:id="rId24"/>
    <p:sldId id="302" r:id="rId25"/>
    <p:sldId id="309" r:id="rId26"/>
  </p:sldIdLst>
  <p:sldSz cx="9144000" cy="5143500" type="screen16x9"/>
  <p:notesSz cx="6858000" cy="9144000"/>
  <p:embeddedFontLst>
    <p:embeddedFont>
      <p:font typeface="Barlow Light" panose="020B0604020202020204" charset="0"/>
      <p:regular r:id="rId28"/>
      <p:bold r:id="rId29"/>
      <p:italic r:id="rId30"/>
      <p:boldItalic r:id="rId31"/>
    </p:embeddedFont>
    <p:embeddedFont>
      <p:font typeface="Century" panose="02040604050505020304" pitchFamily="18" charset="0"/>
      <p:regular r:id="rId32"/>
    </p:embeddedFont>
    <p:embeddedFont>
      <p:font typeface="Barlow" panose="020B0604020202020204" charset="0"/>
      <p:regular r:id="rId33"/>
      <p:bold r:id="rId34"/>
      <p:italic r:id="rId35"/>
      <p:boldItalic r:id="rId36"/>
    </p:embeddedFont>
    <p:embeddedFont>
      <p:font typeface="맑은 고딕" panose="020B0503020000020004" pitchFamily="34" charset="-127"/>
      <p:regular r:id="rId37"/>
      <p:bold r:id="rId38"/>
    </p:embeddedFont>
    <p:embeddedFont>
      <p:font typeface="Bookman Old Style" panose="02050604050505020204" pitchFamily="18" charset="0"/>
      <p:regular r:id="rId39"/>
      <p:bold r:id="rId40"/>
      <p:italic r:id="rId41"/>
      <p:boldItalic r:id="rId42"/>
    </p:embeddedFont>
    <p:embeddedFont>
      <p:font typeface="Raleway Thin"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5B7B9-7AAB-4E71-8935-5ACDFAD8A81C}">
  <a:tblStyle styleId="{5CD5B7B9-7AAB-4E71-8935-5ACDFAD8A8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091" autoAdjust="0"/>
  </p:normalViewPr>
  <p:slideViewPr>
    <p:cSldViewPr snapToGrid="0" snapToObjects="1">
      <p:cViewPr varScale="1">
        <p:scale>
          <a:sx n="88" d="100"/>
          <a:sy n="88"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87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Cette figure </a:t>
            </a:r>
            <a:r>
              <a:rPr lang="en-US" dirty="0" err="1"/>
              <a:t>présente</a:t>
            </a:r>
            <a:r>
              <a:rPr lang="en-US" dirty="0"/>
              <a:t> des </a:t>
            </a:r>
            <a:r>
              <a:rPr lang="en-US" dirty="0" err="1"/>
              <a:t>cas</a:t>
            </a:r>
            <a:r>
              <a:rPr lang="en-US" dirty="0"/>
              <a:t> des images </a:t>
            </a:r>
            <a:r>
              <a:rPr lang="en-US" dirty="0" smtClean="0"/>
              <a:t>de </a:t>
            </a:r>
            <a:r>
              <a:rPr lang="en-US" sz="1100" dirty="0" err="1" smtClean="0">
                <a:latin typeface="Calibri Light" panose="020F0302020204030204" pitchFamily="34" charset="0"/>
                <a:cs typeface="Calibri Light" panose="020F0302020204030204" pitchFamily="34" charset="0"/>
              </a:rPr>
              <a:t>fonds</a:t>
            </a:r>
            <a:r>
              <a:rPr lang="en-US" sz="1100" dirty="0" smtClean="0">
                <a:latin typeface="Calibri Light" panose="020F0302020204030204" pitchFamily="34" charset="0"/>
                <a:cs typeface="Calibri Light" panose="020F0302020204030204" pitchFamily="34" charset="0"/>
              </a:rPr>
              <a:t> </a:t>
            </a:r>
            <a:r>
              <a:rPr lang="en-US" sz="1100" dirty="0" err="1">
                <a:latin typeface="Calibri Light" panose="020F0302020204030204" pitchFamily="34" charset="0"/>
                <a:cs typeface="Calibri Light" panose="020F0302020204030204" pitchFamily="34" charset="0"/>
              </a:rPr>
              <a:t>d'œil</a:t>
            </a:r>
            <a:r>
              <a:rPr lang="en-US" sz="1100" dirty="0">
                <a:latin typeface="Calibri Light" panose="020F0302020204030204" pitchFamily="34" charset="0"/>
                <a:cs typeface="Calibri Light" panose="020F0302020204030204" pitchFamily="34" charset="0"/>
              </a:rPr>
              <a:t> </a:t>
            </a:r>
            <a:r>
              <a:rPr lang="en-US" sz="1100" dirty="0" err="1" smtClean="0">
                <a:latin typeface="Calibri Light" panose="020F0302020204030204" pitchFamily="34" charset="0"/>
                <a:cs typeface="Calibri Light" panose="020F0302020204030204" pitchFamily="34" charset="0"/>
              </a:rPr>
              <a:t>malades</a:t>
            </a:r>
            <a:r>
              <a:rPr lang="en-US" dirty="0" smtClean="0"/>
              <a:t>.</a:t>
            </a:r>
            <a:endParaRPr lang="en-US" dirty="0"/>
          </a:p>
          <a:p>
            <a:endParaRPr lang="fr-MA" sz="1100" b="0" i="0" u="none" strike="noStrike" cap="none" dirty="0">
              <a:solidFill>
                <a:srgbClr val="000000"/>
              </a:solidFill>
              <a:effectLst/>
              <a:latin typeface="Arial"/>
              <a:ea typeface="Arial"/>
              <a:cs typeface="Arial"/>
              <a:sym typeface="Arial"/>
            </a:endParaRPr>
          </a:p>
          <a:p>
            <a:r>
              <a:rPr lang="fr-MA" sz="1100" b="0" i="0" u="none" strike="noStrike" cap="none" dirty="0">
                <a:solidFill>
                  <a:srgbClr val="000000"/>
                </a:solidFill>
                <a:effectLst/>
                <a:latin typeface="Arial"/>
                <a:ea typeface="Arial"/>
                <a:cs typeface="Arial"/>
                <a:sym typeface="Arial"/>
              </a:rPr>
              <a:t> Deux grandes formes de glaucome existe dans notre base de données . Il s’agit du glaucome à angle ouvert, et du glaucome par fermeture de l’angle.</a:t>
            </a:r>
            <a:r>
              <a:rPr lang="fr-MA" sz="1100" b="1" i="0" u="none" strike="noStrike" cap="none" dirty="0">
                <a:solidFill>
                  <a:srgbClr val="000000"/>
                </a:solidFill>
                <a:effectLst/>
                <a:latin typeface="Arial"/>
                <a:ea typeface="Arial"/>
                <a:cs typeface="Arial"/>
                <a:sym typeface="Arial"/>
              </a:rPr>
              <a:t> </a:t>
            </a:r>
          </a:p>
          <a:p>
            <a:r>
              <a:rPr lang="fr-MA" sz="1100" b="1" i="0" u="none" strike="noStrike" cap="none" dirty="0">
                <a:solidFill>
                  <a:srgbClr val="000000"/>
                </a:solidFill>
                <a:effectLst/>
                <a:latin typeface="Arial"/>
                <a:ea typeface="Arial"/>
                <a:cs typeface="Arial"/>
                <a:sym typeface="Arial"/>
              </a:rPr>
              <a:t>Le glaucome à angle ouvert</a:t>
            </a:r>
            <a:r>
              <a:rPr lang="fr-MA" sz="1100" b="0" i="0" u="none" strike="noStrike" cap="none" dirty="0">
                <a:solidFill>
                  <a:srgbClr val="000000"/>
                </a:solidFill>
                <a:effectLst/>
                <a:latin typeface="Arial"/>
                <a:ea typeface="Arial"/>
                <a:cs typeface="Arial"/>
                <a:sym typeface="Arial"/>
              </a:rPr>
              <a:t>. Il apparaît lorsque l'humeur aqueuse (liquide contenu dans le globe oculaire) ne circule plus correctement à travers la membrane de l'</a:t>
            </a:r>
            <a:r>
              <a:rPr lang="fr-MA" sz="1100" b="0" i="0" u="none" strike="noStrike" cap="none" dirty="0" err="1">
                <a:solidFill>
                  <a:srgbClr val="000000"/>
                </a:solidFill>
                <a:effectLst/>
                <a:latin typeface="Arial"/>
                <a:ea typeface="Arial"/>
                <a:cs typeface="Arial"/>
                <a:sym typeface="Arial"/>
              </a:rPr>
              <a:t>oeil</a:t>
            </a:r>
            <a:r>
              <a:rPr lang="fr-MA" sz="1100" b="0" i="0" u="none" strike="noStrike" cap="none" dirty="0">
                <a:solidFill>
                  <a:srgbClr val="000000"/>
                </a:solidFill>
                <a:effectLst/>
                <a:latin typeface="Arial"/>
                <a:ea typeface="Arial"/>
                <a:cs typeface="Arial"/>
                <a:sym typeface="Arial"/>
              </a:rPr>
              <a:t>, ce qui entraîne une augmentation de la pression intraoculaire et une détérioration du nerf optique.</a:t>
            </a:r>
          </a:p>
          <a:p>
            <a:r>
              <a:rPr lang="fr-MA" sz="1100" b="1" i="0" u="none" strike="noStrike" cap="none" dirty="0">
                <a:solidFill>
                  <a:srgbClr val="000000"/>
                </a:solidFill>
                <a:effectLst/>
                <a:latin typeface="Arial"/>
                <a:ea typeface="Arial"/>
                <a:cs typeface="Arial"/>
                <a:sym typeface="Arial"/>
              </a:rPr>
              <a:t>Le glaucome à angle fermé</a:t>
            </a:r>
            <a:r>
              <a:rPr lang="fr-MA" sz="1100" b="0" i="0" u="none" strike="noStrike" cap="none" dirty="0">
                <a:solidFill>
                  <a:srgbClr val="000000"/>
                </a:solidFill>
                <a:effectLst/>
                <a:latin typeface="Arial"/>
                <a:ea typeface="Arial"/>
                <a:cs typeface="Arial"/>
                <a:sym typeface="Arial"/>
              </a:rPr>
              <a:t>, qui survient lorsque le drainage des fluides n'est plus possible car la zone entre l'iris et la cornée se referme complètement.</a:t>
            </a:r>
          </a:p>
          <a:p>
            <a:pPr marL="0" lvl="0" indent="0" algn="l" rtl="0">
              <a:spcBef>
                <a:spcPts val="0"/>
              </a:spcBef>
              <a:spcAft>
                <a:spcPts val="0"/>
              </a:spcAft>
              <a:buNone/>
            </a:pPr>
            <a:endParaRPr lang="fr-M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55689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Cette</a:t>
            </a:r>
            <a:r>
              <a:rPr lang="en-US" dirty="0"/>
              <a:t> figure </a:t>
            </a:r>
            <a:r>
              <a:rPr lang="en-US" dirty="0" err="1"/>
              <a:t>présente</a:t>
            </a:r>
            <a:r>
              <a:rPr lang="en-US" dirty="0"/>
              <a:t> des </a:t>
            </a:r>
            <a:r>
              <a:rPr lang="en-US" dirty="0" err="1"/>
              <a:t>cas</a:t>
            </a:r>
            <a:r>
              <a:rPr lang="en-US" dirty="0"/>
              <a:t> des images du </a:t>
            </a:r>
            <a:r>
              <a:rPr lang="fr-FR" sz="1100" dirty="0">
                <a:latin typeface="Calibri Light" panose="020F0302020204030204" pitchFamily="34" charset="0"/>
                <a:cs typeface="Calibri Light" panose="020F0302020204030204" pitchFamily="34" charset="0"/>
              </a:rPr>
              <a:t>fond d'œil </a:t>
            </a:r>
            <a:r>
              <a:rPr lang="en-US" dirty="0"/>
              <a:t>normal .</a:t>
            </a:r>
            <a:endParaRPr dirty="0"/>
          </a:p>
        </p:txBody>
      </p:sp>
    </p:spTree>
    <p:extLst>
      <p:ext uri="{BB962C8B-B14F-4D97-AF65-F5344CB8AC3E}">
        <p14:creationId xmlns:p14="http://schemas.microsoft.com/office/powerpoint/2010/main" val="1119339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 bien comprendre la </a:t>
            </a:r>
            <a:r>
              <a:rPr lang="fr-MA" sz="1100" b="0" i="0" u="none" strike="noStrike" cap="none" dirty="0">
                <a:solidFill>
                  <a:srgbClr val="000000"/>
                </a:solidFill>
                <a:effectLst/>
                <a:latin typeface="Arial"/>
                <a:ea typeface="Arial"/>
                <a:cs typeface="Arial"/>
                <a:sym typeface="Arial"/>
              </a:rPr>
              <a:t>différence</a:t>
            </a:r>
            <a:r>
              <a:rPr lang="fr-FR" dirty="0"/>
              <a:t> entre les images de notre base données , on se focalise sur ces deux images : </a:t>
            </a:r>
          </a:p>
          <a:p>
            <a:r>
              <a:rPr lang="fr-FR" dirty="0"/>
              <a:t>Comme on a </a:t>
            </a:r>
            <a:r>
              <a:rPr lang="fr-FR" dirty="0" err="1"/>
              <a:t>dèja</a:t>
            </a:r>
            <a:r>
              <a:rPr lang="fr-FR" dirty="0"/>
              <a:t> mentionner </a:t>
            </a:r>
            <a:r>
              <a:rPr lang="fr-MA" sz="1100" dirty="0">
                <a:latin typeface="Calibri Light" panose="020F0302020204030204" pitchFamily="34" charset="0"/>
                <a:cs typeface="Calibri Light" panose="020F0302020204030204" pitchFamily="34" charset="0"/>
              </a:rPr>
              <a:t>Le glaucome est une maladie qui touche de manière irréversible et permanente le nerf optique </a:t>
            </a:r>
          </a:p>
          <a:p>
            <a:r>
              <a:rPr lang="fr-MA" sz="1100" b="0" i="0" u="none" strike="noStrike" cap="none" dirty="0">
                <a:solidFill>
                  <a:srgbClr val="000000"/>
                </a:solidFill>
                <a:effectLst/>
                <a:latin typeface="Arial"/>
                <a:ea typeface="Arial"/>
                <a:cs typeface="Arial"/>
                <a:sym typeface="Arial"/>
              </a:rPr>
              <a:t>La tête du nerf optique est constituée par la convergence des fibres optiques. Ces fibres dessinent un anneau orange. Le centre de l'anneau, vide de fibres, a un aspect creusé et s'appelle l'excavation. Aspect normal (image à gauche )</a:t>
            </a:r>
            <a:r>
              <a:rPr lang="fr-MA" dirty="0"/>
              <a:t/>
            </a:r>
            <a:br>
              <a:rPr lang="fr-MA" dirty="0"/>
            </a:br>
            <a:r>
              <a:rPr lang="fr-MA" sz="1100" b="0" i="0" u="none" strike="noStrike" cap="none" dirty="0">
                <a:solidFill>
                  <a:srgbClr val="000000"/>
                </a:solidFill>
                <a:effectLst/>
                <a:latin typeface="Arial"/>
                <a:ea typeface="Arial"/>
                <a:cs typeface="Arial"/>
                <a:sym typeface="Arial"/>
              </a:rPr>
              <a:t> Dans le glaucome, la disparition des fibres optiques provoque une modification de l'aspect de la tête du nerf optique (image à droite )</a:t>
            </a:r>
            <a:endParaRPr lang="fr-FR" dirty="0"/>
          </a:p>
          <a:p>
            <a:endParaRPr lang="fr-FR" dirty="0"/>
          </a:p>
        </p:txBody>
      </p:sp>
    </p:spTree>
    <p:extLst>
      <p:ext uri="{BB962C8B-B14F-4D97-AF65-F5344CB8AC3E}">
        <p14:creationId xmlns:p14="http://schemas.microsoft.com/office/powerpoint/2010/main" val="422190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74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210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14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buNone/>
            </a:pPr>
            <a:endParaRPr dirty="0"/>
          </a:p>
        </p:txBody>
      </p:sp>
    </p:spTree>
    <p:extLst>
      <p:ext uri="{BB962C8B-B14F-4D97-AF65-F5344CB8AC3E}">
        <p14:creationId xmlns:p14="http://schemas.microsoft.com/office/powerpoint/2010/main" val="428702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1048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23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24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61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10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5691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82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26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latin typeface="Calibri Light" panose="020F0302020204030204" pitchFamily="34" charset="0"/>
                <a:cs typeface="Calibri Light" panose="020F0302020204030204" pitchFamily="34" charset="0"/>
              </a:rPr>
              <a:t>car la plupart des problèmes du monde réel n'ont généralement pas des millions de points de données étiquetés pour former ces modèles complexes.</a:t>
            </a:r>
            <a:endParaRPr lang="fr-FR" dirty="0"/>
          </a:p>
        </p:txBody>
      </p:sp>
    </p:spTree>
    <p:extLst>
      <p:ext uri="{BB962C8B-B14F-4D97-AF65-F5344CB8AC3E}">
        <p14:creationId xmlns:p14="http://schemas.microsoft.com/office/powerpoint/2010/main" val="319032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6266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531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MA" sz="1100" b="0" i="0" u="none" strike="noStrike" cap="none" dirty="0">
                <a:solidFill>
                  <a:srgbClr val="000000"/>
                </a:solidFill>
                <a:effectLst/>
                <a:latin typeface="Arial"/>
                <a:ea typeface="Arial"/>
                <a:cs typeface="Arial"/>
                <a:sym typeface="Arial"/>
              </a:rPr>
              <a:t>On passe maintenant à l’affichage du notre base de données en utilisant la fonction affichage_images.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61800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997C7130-3088-4F48-8162-6B98267EA30F}"/>
              </a:ext>
            </a:extLst>
          </p:cNvPr>
          <p:cNvGrpSpPr/>
          <p:nvPr/>
        </p:nvGrpSpPr>
        <p:grpSpPr>
          <a:xfrm>
            <a:off x="0" y="1589448"/>
            <a:ext cx="4508868" cy="2366915"/>
            <a:chOff x="2491486" y="2166705"/>
            <a:chExt cx="4786450" cy="3429727"/>
          </a:xfrm>
          <a:solidFill>
            <a:schemeClr val="bg1"/>
          </a:solidFill>
        </p:grpSpPr>
        <p:grpSp>
          <p:nvGrpSpPr>
            <p:cNvPr id="4" name="Graphic 166">
              <a:extLst>
                <a:ext uri="{FF2B5EF4-FFF2-40B4-BE49-F238E27FC236}">
                  <a16:creationId xmlns:a16="http://schemas.microsoft.com/office/drawing/2014/main" id="{A936F2FF-BCDC-A449-897E-E14C5B954633}"/>
                </a:ext>
              </a:extLst>
            </p:cNvPr>
            <p:cNvGrpSpPr/>
            <p:nvPr/>
          </p:nvGrpSpPr>
          <p:grpSpPr>
            <a:xfrm rot="10800000">
              <a:off x="2739541" y="2574234"/>
              <a:ext cx="3581400" cy="752475"/>
              <a:chOff x="4305300" y="3052762"/>
              <a:chExt cx="3581400" cy="752475"/>
            </a:xfrm>
            <a:grpFill/>
          </p:grpSpPr>
          <p:sp>
            <p:nvSpPr>
              <p:cNvPr id="206" name="Freeform: Shape 217">
                <a:extLst>
                  <a:ext uri="{FF2B5EF4-FFF2-40B4-BE49-F238E27FC236}">
                    <a16:creationId xmlns:a16="http://schemas.microsoft.com/office/drawing/2014/main" id="{638FDFF3-8C41-D748-AE74-2403B64BE2F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207" name="Freeform: Shape 218">
                <a:extLst>
                  <a:ext uri="{FF2B5EF4-FFF2-40B4-BE49-F238E27FC236}">
                    <a16:creationId xmlns:a16="http://schemas.microsoft.com/office/drawing/2014/main" id="{F627A911-A4AB-B94A-B90D-8522ED25D40A}"/>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208" name="Freeform: Shape 219">
                <a:extLst>
                  <a:ext uri="{FF2B5EF4-FFF2-40B4-BE49-F238E27FC236}">
                    <a16:creationId xmlns:a16="http://schemas.microsoft.com/office/drawing/2014/main" id="{E1CC77AA-7120-D142-8BB9-A3CF584DAB51}"/>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09" name="Freeform: Shape 220">
                <a:extLst>
                  <a:ext uri="{FF2B5EF4-FFF2-40B4-BE49-F238E27FC236}">
                    <a16:creationId xmlns:a16="http://schemas.microsoft.com/office/drawing/2014/main" id="{50419987-38B2-7B43-8B06-C5167C65A40C}"/>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210" name="Freeform: Shape 221">
                <a:extLst>
                  <a:ext uri="{FF2B5EF4-FFF2-40B4-BE49-F238E27FC236}">
                    <a16:creationId xmlns:a16="http://schemas.microsoft.com/office/drawing/2014/main" id="{7472AAB2-F54B-114B-9CA9-BBB638A82586}"/>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211" name="Freeform: Shape 222">
                <a:extLst>
                  <a:ext uri="{FF2B5EF4-FFF2-40B4-BE49-F238E27FC236}">
                    <a16:creationId xmlns:a16="http://schemas.microsoft.com/office/drawing/2014/main" id="{EF83ECA0-E765-F744-946E-E17508D0489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12" name="Freeform: Shape 223">
                <a:extLst>
                  <a:ext uri="{FF2B5EF4-FFF2-40B4-BE49-F238E27FC236}">
                    <a16:creationId xmlns:a16="http://schemas.microsoft.com/office/drawing/2014/main" id="{F5CD36BB-AF5A-9942-ACD6-2AA7665FBED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213" name="Freeform: Shape 224">
                <a:extLst>
                  <a:ext uri="{FF2B5EF4-FFF2-40B4-BE49-F238E27FC236}">
                    <a16:creationId xmlns:a16="http://schemas.microsoft.com/office/drawing/2014/main" id="{0DF44062-16F3-B144-AC1D-3C281E699218}"/>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214" name="Freeform: Shape 225">
                <a:extLst>
                  <a:ext uri="{FF2B5EF4-FFF2-40B4-BE49-F238E27FC236}">
                    <a16:creationId xmlns:a16="http://schemas.microsoft.com/office/drawing/2014/main" id="{01F4A266-001F-F944-AF29-48AF2F126F3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215" name="Freeform: Shape 226">
                <a:extLst>
                  <a:ext uri="{FF2B5EF4-FFF2-40B4-BE49-F238E27FC236}">
                    <a16:creationId xmlns:a16="http://schemas.microsoft.com/office/drawing/2014/main" id="{A0A12803-57F9-434B-A11B-41DA4066D3C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216" name="Freeform: Shape 227">
                <a:extLst>
                  <a:ext uri="{FF2B5EF4-FFF2-40B4-BE49-F238E27FC236}">
                    <a16:creationId xmlns:a16="http://schemas.microsoft.com/office/drawing/2014/main" id="{92851C99-F5BE-7C46-B9DF-28F902CFA30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217" name="Freeform: Shape 228">
                <a:extLst>
                  <a:ext uri="{FF2B5EF4-FFF2-40B4-BE49-F238E27FC236}">
                    <a16:creationId xmlns:a16="http://schemas.microsoft.com/office/drawing/2014/main" id="{92A79FBC-F415-2D42-9F09-936AE6BF96F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18" name="Freeform: Shape 229">
                <a:extLst>
                  <a:ext uri="{FF2B5EF4-FFF2-40B4-BE49-F238E27FC236}">
                    <a16:creationId xmlns:a16="http://schemas.microsoft.com/office/drawing/2014/main" id="{EADCC1E3-7B39-4743-BB95-4B11C7A88B85}"/>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219" name="Freeform: Shape 230">
                <a:extLst>
                  <a:ext uri="{FF2B5EF4-FFF2-40B4-BE49-F238E27FC236}">
                    <a16:creationId xmlns:a16="http://schemas.microsoft.com/office/drawing/2014/main" id="{C5FF33F2-7006-5F4F-9603-FE808FF4DDA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20" name="Freeform: Shape 231">
                <a:extLst>
                  <a:ext uri="{FF2B5EF4-FFF2-40B4-BE49-F238E27FC236}">
                    <a16:creationId xmlns:a16="http://schemas.microsoft.com/office/drawing/2014/main" id="{99072951-D26D-424C-B590-6BFF3FA7CB3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21" name="Freeform: Shape 232">
                <a:extLst>
                  <a:ext uri="{FF2B5EF4-FFF2-40B4-BE49-F238E27FC236}">
                    <a16:creationId xmlns:a16="http://schemas.microsoft.com/office/drawing/2014/main" id="{A67A25BC-4497-FC45-865E-D51F9429B24D}"/>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22" name="Freeform: Shape 233">
                <a:extLst>
                  <a:ext uri="{FF2B5EF4-FFF2-40B4-BE49-F238E27FC236}">
                    <a16:creationId xmlns:a16="http://schemas.microsoft.com/office/drawing/2014/main" id="{75DAF5F4-DDF6-4B4C-99D5-EB80D0EFAAD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23" name="Freeform: Shape 234">
                <a:extLst>
                  <a:ext uri="{FF2B5EF4-FFF2-40B4-BE49-F238E27FC236}">
                    <a16:creationId xmlns:a16="http://schemas.microsoft.com/office/drawing/2014/main" id="{40FF3B89-5C4D-6F4B-9AB4-0B7B6AB2E881}"/>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24" name="Freeform: Shape 235">
                <a:extLst>
                  <a:ext uri="{FF2B5EF4-FFF2-40B4-BE49-F238E27FC236}">
                    <a16:creationId xmlns:a16="http://schemas.microsoft.com/office/drawing/2014/main" id="{0E8BC2FB-C4EB-CA4E-A3AD-38607A457E55}"/>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25" name="Freeform: Shape 236">
                <a:extLst>
                  <a:ext uri="{FF2B5EF4-FFF2-40B4-BE49-F238E27FC236}">
                    <a16:creationId xmlns:a16="http://schemas.microsoft.com/office/drawing/2014/main" id="{E826D47E-04BC-8C4B-A3F5-B787AEC0A800}"/>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pic>
          <p:nvPicPr>
            <p:cNvPr id="5" name="Graphic 16">
              <a:extLst>
                <a:ext uri="{FF2B5EF4-FFF2-40B4-BE49-F238E27FC236}">
                  <a16:creationId xmlns:a16="http://schemas.microsoft.com/office/drawing/2014/main" id="{FB334CDB-8C05-D944-8193-ED5F32623CB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91486" y="3466203"/>
              <a:ext cx="3600450" cy="771525"/>
            </a:xfrm>
            <a:prstGeom prst="rect">
              <a:avLst/>
            </a:prstGeom>
          </p:spPr>
        </p:pic>
        <p:pic>
          <p:nvPicPr>
            <p:cNvPr id="6" name="Graphic 17">
              <a:extLst>
                <a:ext uri="{FF2B5EF4-FFF2-40B4-BE49-F238E27FC236}">
                  <a16:creationId xmlns:a16="http://schemas.microsoft.com/office/drawing/2014/main" id="{69CB63CC-4A18-F24B-8B10-6A9ADC49086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593436" y="3868249"/>
              <a:ext cx="3600450" cy="771525"/>
            </a:xfrm>
            <a:prstGeom prst="rect">
              <a:avLst/>
            </a:prstGeom>
          </p:spPr>
        </p:pic>
        <p:pic>
          <p:nvPicPr>
            <p:cNvPr id="7" name="Graphic 18">
              <a:extLst>
                <a:ext uri="{FF2B5EF4-FFF2-40B4-BE49-F238E27FC236}">
                  <a16:creationId xmlns:a16="http://schemas.microsoft.com/office/drawing/2014/main" id="{892673F0-764E-9446-85C7-D1AB7E0327B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276578" y="4508639"/>
              <a:ext cx="3600450" cy="771525"/>
            </a:xfrm>
            <a:prstGeom prst="rect">
              <a:avLst/>
            </a:prstGeom>
          </p:spPr>
        </p:pic>
        <p:grpSp>
          <p:nvGrpSpPr>
            <p:cNvPr id="8" name="Graphic 166">
              <a:extLst>
                <a:ext uri="{FF2B5EF4-FFF2-40B4-BE49-F238E27FC236}">
                  <a16:creationId xmlns:a16="http://schemas.microsoft.com/office/drawing/2014/main" id="{E5F2A905-F02D-0643-983F-2653B6DA486A}"/>
                </a:ext>
              </a:extLst>
            </p:cNvPr>
            <p:cNvGrpSpPr/>
            <p:nvPr/>
          </p:nvGrpSpPr>
          <p:grpSpPr>
            <a:xfrm rot="10800000">
              <a:off x="2854450" y="3801472"/>
              <a:ext cx="3581400" cy="752475"/>
              <a:chOff x="4305300" y="3052762"/>
              <a:chExt cx="3581400" cy="752475"/>
            </a:xfrm>
            <a:grpFill/>
          </p:grpSpPr>
          <p:sp>
            <p:nvSpPr>
              <p:cNvPr id="186" name="Freeform: Shape 197">
                <a:extLst>
                  <a:ext uri="{FF2B5EF4-FFF2-40B4-BE49-F238E27FC236}">
                    <a16:creationId xmlns:a16="http://schemas.microsoft.com/office/drawing/2014/main" id="{6D8BEE26-9B28-BD44-8751-4112778FB3DF}"/>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87" name="Freeform: Shape 198">
                <a:extLst>
                  <a:ext uri="{FF2B5EF4-FFF2-40B4-BE49-F238E27FC236}">
                    <a16:creationId xmlns:a16="http://schemas.microsoft.com/office/drawing/2014/main" id="{43A74657-D479-6346-9141-C5FBC4BF73D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88" name="Freeform: Shape 199">
                <a:extLst>
                  <a:ext uri="{FF2B5EF4-FFF2-40B4-BE49-F238E27FC236}">
                    <a16:creationId xmlns:a16="http://schemas.microsoft.com/office/drawing/2014/main" id="{662AC0C2-CA1B-A74D-870E-83AA975A6471}"/>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89" name="Freeform: Shape 200">
                <a:extLst>
                  <a:ext uri="{FF2B5EF4-FFF2-40B4-BE49-F238E27FC236}">
                    <a16:creationId xmlns:a16="http://schemas.microsoft.com/office/drawing/2014/main" id="{34F66930-A354-DC41-9DC2-F418CF28622C}"/>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90" name="Freeform: Shape 201">
                <a:extLst>
                  <a:ext uri="{FF2B5EF4-FFF2-40B4-BE49-F238E27FC236}">
                    <a16:creationId xmlns:a16="http://schemas.microsoft.com/office/drawing/2014/main" id="{1754D854-B81F-E841-B5DD-50A84E51E608}"/>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91" name="Freeform: Shape 202">
                <a:extLst>
                  <a:ext uri="{FF2B5EF4-FFF2-40B4-BE49-F238E27FC236}">
                    <a16:creationId xmlns:a16="http://schemas.microsoft.com/office/drawing/2014/main" id="{F89C1EDF-8600-154F-9C2D-2B06439419E6}"/>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92" name="Freeform: Shape 203">
                <a:extLst>
                  <a:ext uri="{FF2B5EF4-FFF2-40B4-BE49-F238E27FC236}">
                    <a16:creationId xmlns:a16="http://schemas.microsoft.com/office/drawing/2014/main" id="{141E4C7E-0C1F-2C40-B7E9-F4895458F291}"/>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93" name="Freeform: Shape 204">
                <a:extLst>
                  <a:ext uri="{FF2B5EF4-FFF2-40B4-BE49-F238E27FC236}">
                    <a16:creationId xmlns:a16="http://schemas.microsoft.com/office/drawing/2014/main" id="{FD506BE6-89E2-1B4B-96B3-963310BE4FFD}"/>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94" name="Freeform: Shape 205">
                <a:extLst>
                  <a:ext uri="{FF2B5EF4-FFF2-40B4-BE49-F238E27FC236}">
                    <a16:creationId xmlns:a16="http://schemas.microsoft.com/office/drawing/2014/main" id="{0A899766-E970-A543-94C7-0091630C99F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95" name="Freeform: Shape 206">
                <a:extLst>
                  <a:ext uri="{FF2B5EF4-FFF2-40B4-BE49-F238E27FC236}">
                    <a16:creationId xmlns:a16="http://schemas.microsoft.com/office/drawing/2014/main" id="{C913E148-182E-1A44-8759-296851706CC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96" name="Freeform: Shape 207">
                <a:extLst>
                  <a:ext uri="{FF2B5EF4-FFF2-40B4-BE49-F238E27FC236}">
                    <a16:creationId xmlns:a16="http://schemas.microsoft.com/office/drawing/2014/main" id="{9F09B9E2-3570-3F40-8BC7-7476AF2AAB5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97" name="Freeform: Shape 208">
                <a:extLst>
                  <a:ext uri="{FF2B5EF4-FFF2-40B4-BE49-F238E27FC236}">
                    <a16:creationId xmlns:a16="http://schemas.microsoft.com/office/drawing/2014/main" id="{35B203D2-06B6-E542-87F6-30D5E2AD3FC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98" name="Freeform: Shape 209">
                <a:extLst>
                  <a:ext uri="{FF2B5EF4-FFF2-40B4-BE49-F238E27FC236}">
                    <a16:creationId xmlns:a16="http://schemas.microsoft.com/office/drawing/2014/main" id="{669E8919-5CEB-F04D-9C6C-29D912A0546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99" name="Freeform: Shape 210">
                <a:extLst>
                  <a:ext uri="{FF2B5EF4-FFF2-40B4-BE49-F238E27FC236}">
                    <a16:creationId xmlns:a16="http://schemas.microsoft.com/office/drawing/2014/main" id="{8708D546-CE3B-F648-9E0D-B13E4F2978E7}"/>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00" name="Freeform: Shape 211">
                <a:extLst>
                  <a:ext uri="{FF2B5EF4-FFF2-40B4-BE49-F238E27FC236}">
                    <a16:creationId xmlns:a16="http://schemas.microsoft.com/office/drawing/2014/main" id="{CA1820EF-3D17-0449-BC8D-2B59364D3D9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01" name="Freeform: Shape 212">
                <a:extLst>
                  <a:ext uri="{FF2B5EF4-FFF2-40B4-BE49-F238E27FC236}">
                    <a16:creationId xmlns:a16="http://schemas.microsoft.com/office/drawing/2014/main" id="{0665DC73-9C28-2C46-A17B-94F3641A831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02" name="Freeform: Shape 213">
                <a:extLst>
                  <a:ext uri="{FF2B5EF4-FFF2-40B4-BE49-F238E27FC236}">
                    <a16:creationId xmlns:a16="http://schemas.microsoft.com/office/drawing/2014/main" id="{586D7AF2-D1FA-C84D-9507-DA45989951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03" name="Freeform: Shape 214">
                <a:extLst>
                  <a:ext uri="{FF2B5EF4-FFF2-40B4-BE49-F238E27FC236}">
                    <a16:creationId xmlns:a16="http://schemas.microsoft.com/office/drawing/2014/main" id="{5875F36B-8423-0A47-A17F-EDC7D504D97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04" name="Freeform: Shape 215">
                <a:extLst>
                  <a:ext uri="{FF2B5EF4-FFF2-40B4-BE49-F238E27FC236}">
                    <a16:creationId xmlns:a16="http://schemas.microsoft.com/office/drawing/2014/main" id="{9D93C493-B7A9-9343-BFB5-4573B78325C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05" name="Freeform: Shape 216">
                <a:extLst>
                  <a:ext uri="{FF2B5EF4-FFF2-40B4-BE49-F238E27FC236}">
                    <a16:creationId xmlns:a16="http://schemas.microsoft.com/office/drawing/2014/main" id="{E7B504DB-21B2-1F4E-8939-A7D5AFAA9B6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9" name="Graphic 166">
              <a:extLst>
                <a:ext uri="{FF2B5EF4-FFF2-40B4-BE49-F238E27FC236}">
                  <a16:creationId xmlns:a16="http://schemas.microsoft.com/office/drawing/2014/main" id="{802E68D4-0E9E-9944-A673-9F6C5C1DE234}"/>
                </a:ext>
              </a:extLst>
            </p:cNvPr>
            <p:cNvGrpSpPr/>
            <p:nvPr/>
          </p:nvGrpSpPr>
          <p:grpSpPr>
            <a:xfrm>
              <a:off x="3823543" y="2188695"/>
              <a:ext cx="2667773" cy="560516"/>
              <a:chOff x="4305300" y="3052762"/>
              <a:chExt cx="3581400" cy="752475"/>
            </a:xfrm>
            <a:grpFill/>
          </p:grpSpPr>
          <p:sp>
            <p:nvSpPr>
              <p:cNvPr id="166" name="Freeform: Shape 177">
                <a:extLst>
                  <a:ext uri="{FF2B5EF4-FFF2-40B4-BE49-F238E27FC236}">
                    <a16:creationId xmlns:a16="http://schemas.microsoft.com/office/drawing/2014/main" id="{F2F0B059-74FE-184A-816F-57E1430F900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67" name="Freeform: Shape 178">
                <a:extLst>
                  <a:ext uri="{FF2B5EF4-FFF2-40B4-BE49-F238E27FC236}">
                    <a16:creationId xmlns:a16="http://schemas.microsoft.com/office/drawing/2014/main" id="{32259CFA-460F-6E41-9D0C-C31536D82901}"/>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68" name="Freeform: Shape 179">
                <a:extLst>
                  <a:ext uri="{FF2B5EF4-FFF2-40B4-BE49-F238E27FC236}">
                    <a16:creationId xmlns:a16="http://schemas.microsoft.com/office/drawing/2014/main" id="{26095EC6-450D-4840-976F-1C45303DAD3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69" name="Freeform: Shape 180">
                <a:extLst>
                  <a:ext uri="{FF2B5EF4-FFF2-40B4-BE49-F238E27FC236}">
                    <a16:creationId xmlns:a16="http://schemas.microsoft.com/office/drawing/2014/main" id="{D4165786-D813-9346-9A77-4036BE19E7EC}"/>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70" name="Freeform: Shape 181">
                <a:extLst>
                  <a:ext uri="{FF2B5EF4-FFF2-40B4-BE49-F238E27FC236}">
                    <a16:creationId xmlns:a16="http://schemas.microsoft.com/office/drawing/2014/main" id="{4135B2B4-59B1-694D-A0CA-7B82842014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71" name="Freeform: Shape 182">
                <a:extLst>
                  <a:ext uri="{FF2B5EF4-FFF2-40B4-BE49-F238E27FC236}">
                    <a16:creationId xmlns:a16="http://schemas.microsoft.com/office/drawing/2014/main" id="{4A7F3807-7D81-E442-AF2D-3A7448E4E4A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72" name="Freeform: Shape 183">
                <a:extLst>
                  <a:ext uri="{FF2B5EF4-FFF2-40B4-BE49-F238E27FC236}">
                    <a16:creationId xmlns:a16="http://schemas.microsoft.com/office/drawing/2014/main" id="{DACA893C-8C92-7949-9B1D-7C35FFA7B09F}"/>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73" name="Freeform: Shape 184">
                <a:extLst>
                  <a:ext uri="{FF2B5EF4-FFF2-40B4-BE49-F238E27FC236}">
                    <a16:creationId xmlns:a16="http://schemas.microsoft.com/office/drawing/2014/main" id="{9548EA6B-F16D-B246-898C-BC4DF0713B0D}"/>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74" name="Freeform: Shape 185">
                <a:extLst>
                  <a:ext uri="{FF2B5EF4-FFF2-40B4-BE49-F238E27FC236}">
                    <a16:creationId xmlns:a16="http://schemas.microsoft.com/office/drawing/2014/main" id="{FF3E3C46-F376-034C-B283-0338BA252E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75" name="Freeform: Shape 186">
                <a:extLst>
                  <a:ext uri="{FF2B5EF4-FFF2-40B4-BE49-F238E27FC236}">
                    <a16:creationId xmlns:a16="http://schemas.microsoft.com/office/drawing/2014/main" id="{0B505EF1-0EC6-F146-8B2C-B12FFC2F2F8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76" name="Freeform: Shape 187">
                <a:extLst>
                  <a:ext uri="{FF2B5EF4-FFF2-40B4-BE49-F238E27FC236}">
                    <a16:creationId xmlns:a16="http://schemas.microsoft.com/office/drawing/2014/main" id="{F5039D74-03BD-8147-AF5A-93AEDC49F332}"/>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77" name="Freeform: Shape 188">
                <a:extLst>
                  <a:ext uri="{FF2B5EF4-FFF2-40B4-BE49-F238E27FC236}">
                    <a16:creationId xmlns:a16="http://schemas.microsoft.com/office/drawing/2014/main" id="{FD3FDAE0-3DAA-EA4B-BCB1-D84B6901744D}"/>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78" name="Freeform: Shape 189">
                <a:extLst>
                  <a:ext uri="{FF2B5EF4-FFF2-40B4-BE49-F238E27FC236}">
                    <a16:creationId xmlns:a16="http://schemas.microsoft.com/office/drawing/2014/main" id="{1DF182A0-D6F3-F749-9D22-6606D6191423}"/>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79" name="Freeform: Shape 190">
                <a:extLst>
                  <a:ext uri="{FF2B5EF4-FFF2-40B4-BE49-F238E27FC236}">
                    <a16:creationId xmlns:a16="http://schemas.microsoft.com/office/drawing/2014/main" id="{7A1DD440-6E3D-0B4F-9884-4521154990C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80" name="Freeform: Shape 191">
                <a:extLst>
                  <a:ext uri="{FF2B5EF4-FFF2-40B4-BE49-F238E27FC236}">
                    <a16:creationId xmlns:a16="http://schemas.microsoft.com/office/drawing/2014/main" id="{E9ABBB37-6852-E74B-A088-31864C0BD1D9}"/>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81" name="Freeform: Shape 192">
                <a:extLst>
                  <a:ext uri="{FF2B5EF4-FFF2-40B4-BE49-F238E27FC236}">
                    <a16:creationId xmlns:a16="http://schemas.microsoft.com/office/drawing/2014/main" id="{9C0ACD8B-FEFE-E646-908E-CA4DBAD10A0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82" name="Freeform: Shape 193">
                <a:extLst>
                  <a:ext uri="{FF2B5EF4-FFF2-40B4-BE49-F238E27FC236}">
                    <a16:creationId xmlns:a16="http://schemas.microsoft.com/office/drawing/2014/main" id="{C2B55496-8A20-AC4C-A925-6367D6339F6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83" name="Freeform: Shape 194">
                <a:extLst>
                  <a:ext uri="{FF2B5EF4-FFF2-40B4-BE49-F238E27FC236}">
                    <a16:creationId xmlns:a16="http://schemas.microsoft.com/office/drawing/2014/main" id="{D9997BF1-7C65-B342-93D9-7E2DA0B108E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84" name="Freeform: Shape 195">
                <a:extLst>
                  <a:ext uri="{FF2B5EF4-FFF2-40B4-BE49-F238E27FC236}">
                    <a16:creationId xmlns:a16="http://schemas.microsoft.com/office/drawing/2014/main" id="{EB63EB9F-F0ED-0746-9835-373EB5BD638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85" name="Freeform: Shape 196">
                <a:extLst>
                  <a:ext uri="{FF2B5EF4-FFF2-40B4-BE49-F238E27FC236}">
                    <a16:creationId xmlns:a16="http://schemas.microsoft.com/office/drawing/2014/main" id="{2DC181F3-53AF-9A4A-BE85-1594CB6FC8F0}"/>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10" name="Graphic 234">
              <a:extLst>
                <a:ext uri="{FF2B5EF4-FFF2-40B4-BE49-F238E27FC236}">
                  <a16:creationId xmlns:a16="http://schemas.microsoft.com/office/drawing/2014/main" id="{1CAD2810-7F01-5642-AF8B-D6E904823B6C}"/>
                </a:ext>
              </a:extLst>
            </p:cNvPr>
            <p:cNvGrpSpPr/>
            <p:nvPr/>
          </p:nvGrpSpPr>
          <p:grpSpPr>
            <a:xfrm>
              <a:off x="3273841" y="2338140"/>
              <a:ext cx="3495664" cy="1188682"/>
              <a:chOff x="7540326" y="1358451"/>
              <a:chExt cx="4257675" cy="1447800"/>
            </a:xfrm>
            <a:grpFill/>
          </p:grpSpPr>
          <p:sp>
            <p:nvSpPr>
              <p:cNvPr id="160" name="Freeform: Shape 171">
                <a:extLst>
                  <a:ext uri="{FF2B5EF4-FFF2-40B4-BE49-F238E27FC236}">
                    <a16:creationId xmlns:a16="http://schemas.microsoft.com/office/drawing/2014/main" id="{5DD4669A-7F89-5C44-A54A-1A0476663378}"/>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dirty="0"/>
              </a:p>
            </p:txBody>
          </p:sp>
          <p:sp>
            <p:nvSpPr>
              <p:cNvPr id="161" name="Freeform: Shape 172">
                <a:extLst>
                  <a:ext uri="{FF2B5EF4-FFF2-40B4-BE49-F238E27FC236}">
                    <a16:creationId xmlns:a16="http://schemas.microsoft.com/office/drawing/2014/main" id="{A0578915-FF35-B146-AD17-9F4D817A499E}"/>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dirty="0"/>
              </a:p>
            </p:txBody>
          </p:sp>
          <p:sp>
            <p:nvSpPr>
              <p:cNvPr id="162" name="Freeform: Shape 173">
                <a:extLst>
                  <a:ext uri="{FF2B5EF4-FFF2-40B4-BE49-F238E27FC236}">
                    <a16:creationId xmlns:a16="http://schemas.microsoft.com/office/drawing/2014/main" id="{CB4855F7-A6A7-3E4E-A12D-3F406B6818E3}"/>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dirty="0"/>
              </a:p>
            </p:txBody>
          </p:sp>
          <p:sp>
            <p:nvSpPr>
              <p:cNvPr id="163" name="Freeform: Shape 174">
                <a:extLst>
                  <a:ext uri="{FF2B5EF4-FFF2-40B4-BE49-F238E27FC236}">
                    <a16:creationId xmlns:a16="http://schemas.microsoft.com/office/drawing/2014/main" id="{7FB0241B-C7FD-5042-8CB8-46AE10CB4CF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dirty="0"/>
              </a:p>
            </p:txBody>
          </p:sp>
          <p:sp>
            <p:nvSpPr>
              <p:cNvPr id="164" name="Freeform: Shape 175">
                <a:extLst>
                  <a:ext uri="{FF2B5EF4-FFF2-40B4-BE49-F238E27FC236}">
                    <a16:creationId xmlns:a16="http://schemas.microsoft.com/office/drawing/2014/main" id="{994C5ED6-9DCF-B142-9AB9-853CBD86C021}"/>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dirty="0"/>
              </a:p>
            </p:txBody>
          </p:sp>
          <p:sp>
            <p:nvSpPr>
              <p:cNvPr id="165" name="Freeform: Shape 176">
                <a:extLst>
                  <a:ext uri="{FF2B5EF4-FFF2-40B4-BE49-F238E27FC236}">
                    <a16:creationId xmlns:a16="http://schemas.microsoft.com/office/drawing/2014/main" id="{CB50B729-D538-A843-8E34-6C2C3DB66BCD}"/>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dirty="0"/>
              </a:p>
            </p:txBody>
          </p:sp>
        </p:grpSp>
        <p:grpSp>
          <p:nvGrpSpPr>
            <p:cNvPr id="11" name="Graphic 166">
              <a:extLst>
                <a:ext uri="{FF2B5EF4-FFF2-40B4-BE49-F238E27FC236}">
                  <a16:creationId xmlns:a16="http://schemas.microsoft.com/office/drawing/2014/main" id="{3F8BBB58-EF3B-D045-BDE8-9F9DD872E3B2}"/>
                </a:ext>
              </a:extLst>
            </p:cNvPr>
            <p:cNvGrpSpPr/>
            <p:nvPr/>
          </p:nvGrpSpPr>
          <p:grpSpPr>
            <a:xfrm>
              <a:off x="4054049" y="5011904"/>
              <a:ext cx="2667773" cy="560516"/>
              <a:chOff x="4305300" y="3052762"/>
              <a:chExt cx="3581400" cy="752475"/>
            </a:xfrm>
            <a:grpFill/>
          </p:grpSpPr>
          <p:sp>
            <p:nvSpPr>
              <p:cNvPr id="140" name="Freeform: Shape 151">
                <a:extLst>
                  <a:ext uri="{FF2B5EF4-FFF2-40B4-BE49-F238E27FC236}">
                    <a16:creationId xmlns:a16="http://schemas.microsoft.com/office/drawing/2014/main" id="{34488E3B-9373-1A4F-BFE8-AB5117FE261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41" name="Freeform: Shape 152">
                <a:extLst>
                  <a:ext uri="{FF2B5EF4-FFF2-40B4-BE49-F238E27FC236}">
                    <a16:creationId xmlns:a16="http://schemas.microsoft.com/office/drawing/2014/main" id="{96F82C2C-AF2C-9A44-B41E-F55AD50AE521}"/>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42" name="Freeform: Shape 153">
                <a:extLst>
                  <a:ext uri="{FF2B5EF4-FFF2-40B4-BE49-F238E27FC236}">
                    <a16:creationId xmlns:a16="http://schemas.microsoft.com/office/drawing/2014/main" id="{B54FF54F-1538-4F46-BF1D-314959A5D7B1}"/>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43" name="Freeform: Shape 154">
                <a:extLst>
                  <a:ext uri="{FF2B5EF4-FFF2-40B4-BE49-F238E27FC236}">
                    <a16:creationId xmlns:a16="http://schemas.microsoft.com/office/drawing/2014/main" id="{7EFF6FE1-0822-684D-88C4-B367F4087A1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44" name="Freeform: Shape 155">
                <a:extLst>
                  <a:ext uri="{FF2B5EF4-FFF2-40B4-BE49-F238E27FC236}">
                    <a16:creationId xmlns:a16="http://schemas.microsoft.com/office/drawing/2014/main" id="{B8563AD2-CD95-AB40-AB87-4EA563AE29D1}"/>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45" name="Freeform: Shape 156">
                <a:extLst>
                  <a:ext uri="{FF2B5EF4-FFF2-40B4-BE49-F238E27FC236}">
                    <a16:creationId xmlns:a16="http://schemas.microsoft.com/office/drawing/2014/main" id="{09A9E29A-E0A5-8A4C-8A14-8D598B6C0532}"/>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46" name="Freeform: Shape 157">
                <a:extLst>
                  <a:ext uri="{FF2B5EF4-FFF2-40B4-BE49-F238E27FC236}">
                    <a16:creationId xmlns:a16="http://schemas.microsoft.com/office/drawing/2014/main" id="{5CC96E2B-4665-0242-9653-41D2A15E562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47" name="Freeform: Shape 158">
                <a:extLst>
                  <a:ext uri="{FF2B5EF4-FFF2-40B4-BE49-F238E27FC236}">
                    <a16:creationId xmlns:a16="http://schemas.microsoft.com/office/drawing/2014/main" id="{9BDB83F5-C7A2-294D-B9D2-5E4B16265DD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48" name="Freeform: Shape 159">
                <a:extLst>
                  <a:ext uri="{FF2B5EF4-FFF2-40B4-BE49-F238E27FC236}">
                    <a16:creationId xmlns:a16="http://schemas.microsoft.com/office/drawing/2014/main" id="{7DDA6BED-249C-4F45-BB71-CDF06CACBA4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49" name="Freeform: Shape 160">
                <a:extLst>
                  <a:ext uri="{FF2B5EF4-FFF2-40B4-BE49-F238E27FC236}">
                    <a16:creationId xmlns:a16="http://schemas.microsoft.com/office/drawing/2014/main" id="{6E9FD7F9-7710-CF46-89ED-C12F99F650F7}"/>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50" name="Freeform: Shape 161">
                <a:extLst>
                  <a:ext uri="{FF2B5EF4-FFF2-40B4-BE49-F238E27FC236}">
                    <a16:creationId xmlns:a16="http://schemas.microsoft.com/office/drawing/2014/main" id="{4BF897F5-1DB0-BF45-8CE4-0AF2E02E0B37}"/>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51" name="Freeform: Shape 162">
                <a:extLst>
                  <a:ext uri="{FF2B5EF4-FFF2-40B4-BE49-F238E27FC236}">
                    <a16:creationId xmlns:a16="http://schemas.microsoft.com/office/drawing/2014/main" id="{44CB063F-6EA2-CE40-8E95-CE572D82F76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52" name="Freeform: Shape 163">
                <a:extLst>
                  <a:ext uri="{FF2B5EF4-FFF2-40B4-BE49-F238E27FC236}">
                    <a16:creationId xmlns:a16="http://schemas.microsoft.com/office/drawing/2014/main" id="{8EBF1CC3-7888-3440-9B4D-A37581AC0F3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53" name="Freeform: Shape 164">
                <a:extLst>
                  <a:ext uri="{FF2B5EF4-FFF2-40B4-BE49-F238E27FC236}">
                    <a16:creationId xmlns:a16="http://schemas.microsoft.com/office/drawing/2014/main" id="{5608554C-368B-364B-B3FF-25ECE13E0E2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54" name="Freeform: Shape 165">
                <a:extLst>
                  <a:ext uri="{FF2B5EF4-FFF2-40B4-BE49-F238E27FC236}">
                    <a16:creationId xmlns:a16="http://schemas.microsoft.com/office/drawing/2014/main" id="{43A5FE4A-DBA4-C848-9EF9-92D290E843A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55" name="Freeform: Shape 166">
                <a:extLst>
                  <a:ext uri="{FF2B5EF4-FFF2-40B4-BE49-F238E27FC236}">
                    <a16:creationId xmlns:a16="http://schemas.microsoft.com/office/drawing/2014/main" id="{0943887F-CE6D-DC44-9A8D-970BED69C97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56" name="Freeform: Shape 167">
                <a:extLst>
                  <a:ext uri="{FF2B5EF4-FFF2-40B4-BE49-F238E27FC236}">
                    <a16:creationId xmlns:a16="http://schemas.microsoft.com/office/drawing/2014/main" id="{53B856AE-AFA8-8A4F-A131-075EA5C6C93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57" name="Freeform: Shape 168">
                <a:extLst>
                  <a:ext uri="{FF2B5EF4-FFF2-40B4-BE49-F238E27FC236}">
                    <a16:creationId xmlns:a16="http://schemas.microsoft.com/office/drawing/2014/main" id="{DE7C097E-FAEA-CD4A-865C-75FD24B70FE4}"/>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58" name="Freeform: Shape 169">
                <a:extLst>
                  <a:ext uri="{FF2B5EF4-FFF2-40B4-BE49-F238E27FC236}">
                    <a16:creationId xmlns:a16="http://schemas.microsoft.com/office/drawing/2014/main" id="{73806351-72E0-E64F-8DA2-E9BB681F863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59" name="Freeform: Shape 170">
                <a:extLst>
                  <a:ext uri="{FF2B5EF4-FFF2-40B4-BE49-F238E27FC236}">
                    <a16:creationId xmlns:a16="http://schemas.microsoft.com/office/drawing/2014/main" id="{26CC1052-E1CD-CC40-B95C-C9AEEEF4E360}"/>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12" name="Graphic 3">
              <a:extLst>
                <a:ext uri="{FF2B5EF4-FFF2-40B4-BE49-F238E27FC236}">
                  <a16:creationId xmlns:a16="http://schemas.microsoft.com/office/drawing/2014/main" id="{B6B3B808-240C-8C43-8B75-7DF4146467E3}"/>
                </a:ext>
              </a:extLst>
            </p:cNvPr>
            <p:cNvGrpSpPr/>
            <p:nvPr/>
          </p:nvGrpSpPr>
          <p:grpSpPr>
            <a:xfrm>
              <a:off x="4386205" y="2166705"/>
              <a:ext cx="2891731" cy="3429727"/>
              <a:chOff x="5276850" y="2457450"/>
              <a:chExt cx="1638300" cy="1943100"/>
            </a:xfrm>
            <a:grpFill/>
          </p:grpSpPr>
          <p:sp>
            <p:nvSpPr>
              <p:cNvPr id="13" name="Freeform: Shape 24">
                <a:extLst>
                  <a:ext uri="{FF2B5EF4-FFF2-40B4-BE49-F238E27FC236}">
                    <a16:creationId xmlns:a16="http://schemas.microsoft.com/office/drawing/2014/main" id="{F76A742C-6B91-9F47-AA22-9FFC113AA4B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dirty="0"/>
              </a:p>
            </p:txBody>
          </p:sp>
          <p:sp>
            <p:nvSpPr>
              <p:cNvPr id="14" name="Freeform: Shape 25">
                <a:extLst>
                  <a:ext uri="{FF2B5EF4-FFF2-40B4-BE49-F238E27FC236}">
                    <a16:creationId xmlns:a16="http://schemas.microsoft.com/office/drawing/2014/main" id="{7B23B116-D716-1445-A30F-9E2441AC421D}"/>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dirty="0"/>
              </a:p>
            </p:txBody>
          </p:sp>
          <p:sp>
            <p:nvSpPr>
              <p:cNvPr id="15" name="Freeform: Shape 26">
                <a:extLst>
                  <a:ext uri="{FF2B5EF4-FFF2-40B4-BE49-F238E27FC236}">
                    <a16:creationId xmlns:a16="http://schemas.microsoft.com/office/drawing/2014/main" id="{62DAC33B-3DFF-0D4E-A618-AC5EEB6CBC1E}"/>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dirty="0"/>
              </a:p>
            </p:txBody>
          </p:sp>
          <p:sp>
            <p:nvSpPr>
              <p:cNvPr id="16" name="Freeform: Shape 27">
                <a:extLst>
                  <a:ext uri="{FF2B5EF4-FFF2-40B4-BE49-F238E27FC236}">
                    <a16:creationId xmlns:a16="http://schemas.microsoft.com/office/drawing/2014/main" id="{22C0C056-2F74-C54D-A008-7A8531BD8257}"/>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dirty="0"/>
              </a:p>
            </p:txBody>
          </p:sp>
          <p:sp>
            <p:nvSpPr>
              <p:cNvPr id="17" name="Freeform: Shape 28">
                <a:extLst>
                  <a:ext uri="{FF2B5EF4-FFF2-40B4-BE49-F238E27FC236}">
                    <a16:creationId xmlns:a16="http://schemas.microsoft.com/office/drawing/2014/main" id="{85080B38-2799-C34B-8FB1-AE96216295F5}"/>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18" name="Freeform: Shape 29">
                <a:extLst>
                  <a:ext uri="{FF2B5EF4-FFF2-40B4-BE49-F238E27FC236}">
                    <a16:creationId xmlns:a16="http://schemas.microsoft.com/office/drawing/2014/main" id="{55FA5391-2966-9C4A-BB0B-197C8227E110}"/>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19" name="Freeform: Shape 30">
                <a:extLst>
                  <a:ext uri="{FF2B5EF4-FFF2-40B4-BE49-F238E27FC236}">
                    <a16:creationId xmlns:a16="http://schemas.microsoft.com/office/drawing/2014/main" id="{13244679-DA70-4047-B8B9-123F462A5EEA}"/>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dirty="0"/>
              </a:p>
            </p:txBody>
          </p:sp>
          <p:sp>
            <p:nvSpPr>
              <p:cNvPr id="20" name="Freeform: Shape 31">
                <a:extLst>
                  <a:ext uri="{FF2B5EF4-FFF2-40B4-BE49-F238E27FC236}">
                    <a16:creationId xmlns:a16="http://schemas.microsoft.com/office/drawing/2014/main" id="{D01F9307-D502-AE47-B7AD-18862C9D01F8}"/>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21" name="Freeform: Shape 32">
                <a:extLst>
                  <a:ext uri="{FF2B5EF4-FFF2-40B4-BE49-F238E27FC236}">
                    <a16:creationId xmlns:a16="http://schemas.microsoft.com/office/drawing/2014/main" id="{C0667E20-F9A6-C14F-860C-A24459A23016}"/>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dirty="0"/>
              </a:p>
            </p:txBody>
          </p:sp>
          <p:sp>
            <p:nvSpPr>
              <p:cNvPr id="22" name="Freeform: Shape 33">
                <a:extLst>
                  <a:ext uri="{FF2B5EF4-FFF2-40B4-BE49-F238E27FC236}">
                    <a16:creationId xmlns:a16="http://schemas.microsoft.com/office/drawing/2014/main" id="{68B92D76-8DE7-2240-8874-C606EF592FB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dirty="0"/>
              </a:p>
            </p:txBody>
          </p:sp>
          <p:sp>
            <p:nvSpPr>
              <p:cNvPr id="23" name="Freeform: Shape 34">
                <a:extLst>
                  <a:ext uri="{FF2B5EF4-FFF2-40B4-BE49-F238E27FC236}">
                    <a16:creationId xmlns:a16="http://schemas.microsoft.com/office/drawing/2014/main" id="{C1D67352-0318-7848-BB22-0FA5F8486CA3}"/>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dirty="0"/>
              </a:p>
            </p:txBody>
          </p:sp>
          <p:sp>
            <p:nvSpPr>
              <p:cNvPr id="24" name="Freeform: Shape 35">
                <a:extLst>
                  <a:ext uri="{FF2B5EF4-FFF2-40B4-BE49-F238E27FC236}">
                    <a16:creationId xmlns:a16="http://schemas.microsoft.com/office/drawing/2014/main" id="{B7DE0265-5F68-D14D-8206-8B8251ABF1F0}"/>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dirty="0"/>
              </a:p>
            </p:txBody>
          </p:sp>
          <p:sp>
            <p:nvSpPr>
              <p:cNvPr id="25" name="Freeform: Shape 36">
                <a:extLst>
                  <a:ext uri="{FF2B5EF4-FFF2-40B4-BE49-F238E27FC236}">
                    <a16:creationId xmlns:a16="http://schemas.microsoft.com/office/drawing/2014/main" id="{2BD12171-27A5-1E45-A51A-D2DC57BEE12B}"/>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dirty="0"/>
              </a:p>
            </p:txBody>
          </p:sp>
          <p:sp>
            <p:nvSpPr>
              <p:cNvPr id="26" name="Freeform: Shape 37">
                <a:extLst>
                  <a:ext uri="{FF2B5EF4-FFF2-40B4-BE49-F238E27FC236}">
                    <a16:creationId xmlns:a16="http://schemas.microsoft.com/office/drawing/2014/main" id="{45F3A985-5797-FB4C-89BE-298408B1DC6F}"/>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dirty="0"/>
              </a:p>
            </p:txBody>
          </p:sp>
          <p:sp>
            <p:nvSpPr>
              <p:cNvPr id="27" name="Freeform: Shape 38">
                <a:extLst>
                  <a:ext uri="{FF2B5EF4-FFF2-40B4-BE49-F238E27FC236}">
                    <a16:creationId xmlns:a16="http://schemas.microsoft.com/office/drawing/2014/main" id="{6A2B7322-7C76-534C-BC70-3A429CA77805}"/>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28" name="Freeform: Shape 39">
                <a:extLst>
                  <a:ext uri="{FF2B5EF4-FFF2-40B4-BE49-F238E27FC236}">
                    <a16:creationId xmlns:a16="http://schemas.microsoft.com/office/drawing/2014/main" id="{532589EB-882C-EC41-9861-02E1A27BF953}"/>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29" name="Freeform: Shape 40">
                <a:extLst>
                  <a:ext uri="{FF2B5EF4-FFF2-40B4-BE49-F238E27FC236}">
                    <a16:creationId xmlns:a16="http://schemas.microsoft.com/office/drawing/2014/main" id="{164A01FA-3418-1F4C-81CC-42D73FA2EC01}"/>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dirty="0"/>
              </a:p>
            </p:txBody>
          </p:sp>
          <p:sp>
            <p:nvSpPr>
              <p:cNvPr id="30" name="Freeform: Shape 41">
                <a:extLst>
                  <a:ext uri="{FF2B5EF4-FFF2-40B4-BE49-F238E27FC236}">
                    <a16:creationId xmlns:a16="http://schemas.microsoft.com/office/drawing/2014/main" id="{B1C04A13-FE80-2B4C-B652-3679E650BFDA}"/>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dirty="0"/>
              </a:p>
            </p:txBody>
          </p:sp>
          <p:sp>
            <p:nvSpPr>
              <p:cNvPr id="31" name="Freeform: Shape 42">
                <a:extLst>
                  <a:ext uri="{FF2B5EF4-FFF2-40B4-BE49-F238E27FC236}">
                    <a16:creationId xmlns:a16="http://schemas.microsoft.com/office/drawing/2014/main" id="{CAFA735C-55BA-A748-9545-7C35565ADBC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dirty="0"/>
              </a:p>
            </p:txBody>
          </p:sp>
          <p:sp>
            <p:nvSpPr>
              <p:cNvPr id="32" name="Freeform: Shape 43">
                <a:extLst>
                  <a:ext uri="{FF2B5EF4-FFF2-40B4-BE49-F238E27FC236}">
                    <a16:creationId xmlns:a16="http://schemas.microsoft.com/office/drawing/2014/main" id="{B985B261-94A2-CE49-B6FC-100436135544}"/>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dirty="0"/>
              </a:p>
            </p:txBody>
          </p:sp>
          <p:sp>
            <p:nvSpPr>
              <p:cNvPr id="33" name="Freeform: Shape 44">
                <a:extLst>
                  <a:ext uri="{FF2B5EF4-FFF2-40B4-BE49-F238E27FC236}">
                    <a16:creationId xmlns:a16="http://schemas.microsoft.com/office/drawing/2014/main" id="{0CB80B78-F81C-EE40-A6A0-15FB5161D3A3}"/>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dirty="0"/>
              </a:p>
            </p:txBody>
          </p:sp>
          <p:sp>
            <p:nvSpPr>
              <p:cNvPr id="34" name="Freeform: Shape 45">
                <a:extLst>
                  <a:ext uri="{FF2B5EF4-FFF2-40B4-BE49-F238E27FC236}">
                    <a16:creationId xmlns:a16="http://schemas.microsoft.com/office/drawing/2014/main" id="{A1D7FBD5-2D87-E84C-AAFB-33FC127567BD}"/>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dirty="0"/>
              </a:p>
            </p:txBody>
          </p:sp>
          <p:sp>
            <p:nvSpPr>
              <p:cNvPr id="35" name="Freeform: Shape 46">
                <a:extLst>
                  <a:ext uri="{FF2B5EF4-FFF2-40B4-BE49-F238E27FC236}">
                    <a16:creationId xmlns:a16="http://schemas.microsoft.com/office/drawing/2014/main" id="{37BE1430-ED43-DC4F-9750-E58D8E6BF0D8}"/>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36" name="Freeform: Shape 47">
                <a:extLst>
                  <a:ext uri="{FF2B5EF4-FFF2-40B4-BE49-F238E27FC236}">
                    <a16:creationId xmlns:a16="http://schemas.microsoft.com/office/drawing/2014/main" id="{A694EC20-8073-8C4A-9007-8836E3F89FD2}"/>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dirty="0"/>
              </a:p>
            </p:txBody>
          </p:sp>
          <p:sp>
            <p:nvSpPr>
              <p:cNvPr id="37" name="Freeform: Shape 48">
                <a:extLst>
                  <a:ext uri="{FF2B5EF4-FFF2-40B4-BE49-F238E27FC236}">
                    <a16:creationId xmlns:a16="http://schemas.microsoft.com/office/drawing/2014/main" id="{17A0F1C2-9B34-9743-8952-0942A2761283}"/>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dirty="0"/>
              </a:p>
            </p:txBody>
          </p:sp>
          <p:sp>
            <p:nvSpPr>
              <p:cNvPr id="38" name="Freeform: Shape 49">
                <a:extLst>
                  <a:ext uri="{FF2B5EF4-FFF2-40B4-BE49-F238E27FC236}">
                    <a16:creationId xmlns:a16="http://schemas.microsoft.com/office/drawing/2014/main" id="{47332C8A-EC98-C44E-ABDE-513EC7215EAC}"/>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39" name="Freeform: Shape 50">
                <a:extLst>
                  <a:ext uri="{FF2B5EF4-FFF2-40B4-BE49-F238E27FC236}">
                    <a16:creationId xmlns:a16="http://schemas.microsoft.com/office/drawing/2014/main" id="{57E7C0AF-80B7-1848-85EC-930A1A7DC3FF}"/>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dirty="0"/>
              </a:p>
            </p:txBody>
          </p:sp>
          <p:sp>
            <p:nvSpPr>
              <p:cNvPr id="40" name="Freeform: Shape 51">
                <a:extLst>
                  <a:ext uri="{FF2B5EF4-FFF2-40B4-BE49-F238E27FC236}">
                    <a16:creationId xmlns:a16="http://schemas.microsoft.com/office/drawing/2014/main" id="{9F2BF658-CE4D-BA42-94D1-2F6B52482A1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dirty="0"/>
              </a:p>
            </p:txBody>
          </p:sp>
          <p:sp>
            <p:nvSpPr>
              <p:cNvPr id="41" name="Freeform: Shape 52">
                <a:extLst>
                  <a:ext uri="{FF2B5EF4-FFF2-40B4-BE49-F238E27FC236}">
                    <a16:creationId xmlns:a16="http://schemas.microsoft.com/office/drawing/2014/main" id="{833C138C-ECD1-394E-AFA8-29C0E77DC4F8}"/>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dirty="0"/>
              </a:p>
            </p:txBody>
          </p:sp>
          <p:sp>
            <p:nvSpPr>
              <p:cNvPr id="42" name="Freeform: Shape 53">
                <a:extLst>
                  <a:ext uri="{FF2B5EF4-FFF2-40B4-BE49-F238E27FC236}">
                    <a16:creationId xmlns:a16="http://schemas.microsoft.com/office/drawing/2014/main" id="{3F99F3E3-4673-F143-AF64-E2D4D03C8E78}"/>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dirty="0"/>
              </a:p>
            </p:txBody>
          </p:sp>
          <p:sp>
            <p:nvSpPr>
              <p:cNvPr id="43" name="Freeform: Shape 54">
                <a:extLst>
                  <a:ext uri="{FF2B5EF4-FFF2-40B4-BE49-F238E27FC236}">
                    <a16:creationId xmlns:a16="http://schemas.microsoft.com/office/drawing/2014/main" id="{A7673FAD-4CBD-034A-A7EA-166CFB090952}"/>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dirty="0"/>
              </a:p>
            </p:txBody>
          </p:sp>
          <p:sp>
            <p:nvSpPr>
              <p:cNvPr id="44" name="Freeform: Shape 55">
                <a:extLst>
                  <a:ext uri="{FF2B5EF4-FFF2-40B4-BE49-F238E27FC236}">
                    <a16:creationId xmlns:a16="http://schemas.microsoft.com/office/drawing/2014/main" id="{3505FF90-50CE-3E4C-A99B-1FBD8F3D747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dirty="0"/>
              </a:p>
            </p:txBody>
          </p:sp>
          <p:sp>
            <p:nvSpPr>
              <p:cNvPr id="45" name="Freeform: Shape 56">
                <a:extLst>
                  <a:ext uri="{FF2B5EF4-FFF2-40B4-BE49-F238E27FC236}">
                    <a16:creationId xmlns:a16="http://schemas.microsoft.com/office/drawing/2014/main" id="{5D9E58F4-4D96-CF49-A79B-640441756E9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dirty="0"/>
              </a:p>
            </p:txBody>
          </p:sp>
          <p:sp>
            <p:nvSpPr>
              <p:cNvPr id="46" name="Freeform: Shape 57">
                <a:extLst>
                  <a:ext uri="{FF2B5EF4-FFF2-40B4-BE49-F238E27FC236}">
                    <a16:creationId xmlns:a16="http://schemas.microsoft.com/office/drawing/2014/main" id="{81101B2C-06A3-0047-91A2-5BA64498D77E}"/>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47" name="Freeform: Shape 58">
                <a:extLst>
                  <a:ext uri="{FF2B5EF4-FFF2-40B4-BE49-F238E27FC236}">
                    <a16:creationId xmlns:a16="http://schemas.microsoft.com/office/drawing/2014/main" id="{6F36447F-ED18-634E-9F5E-BB95349F8B53}"/>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dirty="0"/>
              </a:p>
            </p:txBody>
          </p:sp>
          <p:sp>
            <p:nvSpPr>
              <p:cNvPr id="48" name="Freeform: Shape 59">
                <a:extLst>
                  <a:ext uri="{FF2B5EF4-FFF2-40B4-BE49-F238E27FC236}">
                    <a16:creationId xmlns:a16="http://schemas.microsoft.com/office/drawing/2014/main" id="{DC68EEDE-D51F-2645-8813-90608238668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dirty="0"/>
              </a:p>
            </p:txBody>
          </p:sp>
          <p:sp>
            <p:nvSpPr>
              <p:cNvPr id="49" name="Freeform: Shape 60">
                <a:extLst>
                  <a:ext uri="{FF2B5EF4-FFF2-40B4-BE49-F238E27FC236}">
                    <a16:creationId xmlns:a16="http://schemas.microsoft.com/office/drawing/2014/main" id="{C10137B5-CA7C-8443-BDD3-71F2C7FE8403}"/>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dirty="0"/>
              </a:p>
            </p:txBody>
          </p:sp>
          <p:sp>
            <p:nvSpPr>
              <p:cNvPr id="50" name="Freeform: Shape 61">
                <a:extLst>
                  <a:ext uri="{FF2B5EF4-FFF2-40B4-BE49-F238E27FC236}">
                    <a16:creationId xmlns:a16="http://schemas.microsoft.com/office/drawing/2014/main" id="{E56526A4-25AF-EF4B-813F-08B06984BE67}"/>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dirty="0"/>
              </a:p>
            </p:txBody>
          </p:sp>
          <p:sp>
            <p:nvSpPr>
              <p:cNvPr id="51" name="Freeform: Shape 62">
                <a:extLst>
                  <a:ext uri="{FF2B5EF4-FFF2-40B4-BE49-F238E27FC236}">
                    <a16:creationId xmlns:a16="http://schemas.microsoft.com/office/drawing/2014/main" id="{9CDEA1F0-CE05-1D4D-B0F6-930BD02F348E}"/>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dirty="0"/>
              </a:p>
            </p:txBody>
          </p:sp>
          <p:sp>
            <p:nvSpPr>
              <p:cNvPr id="52" name="Freeform: Shape 63">
                <a:extLst>
                  <a:ext uri="{FF2B5EF4-FFF2-40B4-BE49-F238E27FC236}">
                    <a16:creationId xmlns:a16="http://schemas.microsoft.com/office/drawing/2014/main" id="{E66D4029-CA02-2D40-A6BD-1A902BFD7696}"/>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dirty="0"/>
              </a:p>
            </p:txBody>
          </p:sp>
          <p:sp>
            <p:nvSpPr>
              <p:cNvPr id="53" name="Freeform: Shape 64">
                <a:extLst>
                  <a:ext uri="{FF2B5EF4-FFF2-40B4-BE49-F238E27FC236}">
                    <a16:creationId xmlns:a16="http://schemas.microsoft.com/office/drawing/2014/main" id="{43CCF6F1-3BB4-6940-B902-221BCCEFB6DA}"/>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dirty="0"/>
              </a:p>
            </p:txBody>
          </p:sp>
          <p:sp>
            <p:nvSpPr>
              <p:cNvPr id="54" name="Freeform: Shape 65">
                <a:extLst>
                  <a:ext uri="{FF2B5EF4-FFF2-40B4-BE49-F238E27FC236}">
                    <a16:creationId xmlns:a16="http://schemas.microsoft.com/office/drawing/2014/main" id="{0B67F8EB-8196-624E-94AF-EE2182690CE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dirty="0"/>
              </a:p>
            </p:txBody>
          </p:sp>
          <p:sp>
            <p:nvSpPr>
              <p:cNvPr id="55" name="Freeform: Shape 66">
                <a:extLst>
                  <a:ext uri="{FF2B5EF4-FFF2-40B4-BE49-F238E27FC236}">
                    <a16:creationId xmlns:a16="http://schemas.microsoft.com/office/drawing/2014/main" id="{49497C57-4EA2-B24A-88C4-FFABAE99AFEF}"/>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dirty="0"/>
              </a:p>
            </p:txBody>
          </p:sp>
          <p:sp>
            <p:nvSpPr>
              <p:cNvPr id="56" name="Freeform: Shape 67">
                <a:extLst>
                  <a:ext uri="{FF2B5EF4-FFF2-40B4-BE49-F238E27FC236}">
                    <a16:creationId xmlns:a16="http://schemas.microsoft.com/office/drawing/2014/main" id="{B3ED5B7C-1DC5-8848-B00C-83650C7314BC}"/>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dirty="0"/>
              </a:p>
            </p:txBody>
          </p:sp>
          <p:sp>
            <p:nvSpPr>
              <p:cNvPr id="57" name="Freeform: Shape 68">
                <a:extLst>
                  <a:ext uri="{FF2B5EF4-FFF2-40B4-BE49-F238E27FC236}">
                    <a16:creationId xmlns:a16="http://schemas.microsoft.com/office/drawing/2014/main" id="{E8340E0B-9DD2-F448-A187-DDB38E0D0DE7}"/>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dirty="0"/>
              </a:p>
            </p:txBody>
          </p:sp>
          <p:sp>
            <p:nvSpPr>
              <p:cNvPr id="58" name="Freeform: Shape 69">
                <a:extLst>
                  <a:ext uri="{FF2B5EF4-FFF2-40B4-BE49-F238E27FC236}">
                    <a16:creationId xmlns:a16="http://schemas.microsoft.com/office/drawing/2014/main" id="{7EF5E749-FE2A-E943-969B-910B87D35E3D}"/>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dirty="0"/>
              </a:p>
            </p:txBody>
          </p:sp>
          <p:sp>
            <p:nvSpPr>
              <p:cNvPr id="59" name="Freeform: Shape 70">
                <a:extLst>
                  <a:ext uri="{FF2B5EF4-FFF2-40B4-BE49-F238E27FC236}">
                    <a16:creationId xmlns:a16="http://schemas.microsoft.com/office/drawing/2014/main" id="{9F2895FF-F0AF-214A-86B9-58A234940245}"/>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dirty="0"/>
              </a:p>
            </p:txBody>
          </p:sp>
          <p:sp>
            <p:nvSpPr>
              <p:cNvPr id="60" name="Freeform: Shape 71">
                <a:extLst>
                  <a:ext uri="{FF2B5EF4-FFF2-40B4-BE49-F238E27FC236}">
                    <a16:creationId xmlns:a16="http://schemas.microsoft.com/office/drawing/2014/main" id="{EEF8492F-31A0-B84B-A811-0C2203C8E4BC}"/>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61" name="Freeform: Shape 72">
                <a:extLst>
                  <a:ext uri="{FF2B5EF4-FFF2-40B4-BE49-F238E27FC236}">
                    <a16:creationId xmlns:a16="http://schemas.microsoft.com/office/drawing/2014/main" id="{236709F9-2250-E54F-A9B2-59BD208AE168}"/>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dirty="0"/>
              </a:p>
            </p:txBody>
          </p:sp>
          <p:sp>
            <p:nvSpPr>
              <p:cNvPr id="62" name="Freeform: Shape 73">
                <a:extLst>
                  <a:ext uri="{FF2B5EF4-FFF2-40B4-BE49-F238E27FC236}">
                    <a16:creationId xmlns:a16="http://schemas.microsoft.com/office/drawing/2014/main" id="{A8D3F6D1-1478-8941-9E73-5DA1A1AC00E0}"/>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dirty="0"/>
              </a:p>
            </p:txBody>
          </p:sp>
          <p:sp>
            <p:nvSpPr>
              <p:cNvPr id="63" name="Freeform: Shape 74">
                <a:extLst>
                  <a:ext uri="{FF2B5EF4-FFF2-40B4-BE49-F238E27FC236}">
                    <a16:creationId xmlns:a16="http://schemas.microsoft.com/office/drawing/2014/main" id="{228E0C25-487F-3941-BE52-75FB8A853BC5}"/>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dirty="0"/>
              </a:p>
            </p:txBody>
          </p:sp>
          <p:sp>
            <p:nvSpPr>
              <p:cNvPr id="64" name="Freeform: Shape 75">
                <a:extLst>
                  <a:ext uri="{FF2B5EF4-FFF2-40B4-BE49-F238E27FC236}">
                    <a16:creationId xmlns:a16="http://schemas.microsoft.com/office/drawing/2014/main" id="{EBA02171-F17E-A44E-BC81-37C302985EF3}"/>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dirty="0"/>
              </a:p>
            </p:txBody>
          </p:sp>
          <p:sp>
            <p:nvSpPr>
              <p:cNvPr id="65" name="Freeform: Shape 76">
                <a:extLst>
                  <a:ext uri="{FF2B5EF4-FFF2-40B4-BE49-F238E27FC236}">
                    <a16:creationId xmlns:a16="http://schemas.microsoft.com/office/drawing/2014/main" id="{DB703D8D-A082-6445-B8E5-B3E53173A28F}"/>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dirty="0"/>
              </a:p>
            </p:txBody>
          </p:sp>
          <p:sp>
            <p:nvSpPr>
              <p:cNvPr id="66" name="Freeform: Shape 77">
                <a:extLst>
                  <a:ext uri="{FF2B5EF4-FFF2-40B4-BE49-F238E27FC236}">
                    <a16:creationId xmlns:a16="http://schemas.microsoft.com/office/drawing/2014/main" id="{3904D412-928F-9542-AB8B-343A210DB672}"/>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dirty="0"/>
              </a:p>
            </p:txBody>
          </p:sp>
          <p:sp>
            <p:nvSpPr>
              <p:cNvPr id="67" name="Freeform: Shape 78">
                <a:extLst>
                  <a:ext uri="{FF2B5EF4-FFF2-40B4-BE49-F238E27FC236}">
                    <a16:creationId xmlns:a16="http://schemas.microsoft.com/office/drawing/2014/main" id="{15DDCAFA-A4C3-D147-8505-58AD79851B9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dirty="0"/>
              </a:p>
            </p:txBody>
          </p:sp>
          <p:sp>
            <p:nvSpPr>
              <p:cNvPr id="68" name="Freeform: Shape 79">
                <a:extLst>
                  <a:ext uri="{FF2B5EF4-FFF2-40B4-BE49-F238E27FC236}">
                    <a16:creationId xmlns:a16="http://schemas.microsoft.com/office/drawing/2014/main" id="{B58BC4CD-DCAD-CE4C-9A02-D31337E40AB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dirty="0"/>
              </a:p>
            </p:txBody>
          </p:sp>
          <p:sp>
            <p:nvSpPr>
              <p:cNvPr id="69" name="Freeform: Shape 80">
                <a:extLst>
                  <a:ext uri="{FF2B5EF4-FFF2-40B4-BE49-F238E27FC236}">
                    <a16:creationId xmlns:a16="http://schemas.microsoft.com/office/drawing/2014/main" id="{B174A5EF-D39F-124C-879D-FCFBE0840236}"/>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dirty="0"/>
              </a:p>
            </p:txBody>
          </p:sp>
          <p:sp>
            <p:nvSpPr>
              <p:cNvPr id="70" name="Freeform: Shape 81">
                <a:extLst>
                  <a:ext uri="{FF2B5EF4-FFF2-40B4-BE49-F238E27FC236}">
                    <a16:creationId xmlns:a16="http://schemas.microsoft.com/office/drawing/2014/main" id="{96685D9D-E161-E143-B9E6-57400658CE00}"/>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71" name="Freeform: Shape 82">
                <a:extLst>
                  <a:ext uri="{FF2B5EF4-FFF2-40B4-BE49-F238E27FC236}">
                    <a16:creationId xmlns:a16="http://schemas.microsoft.com/office/drawing/2014/main" id="{BE3BCB29-0276-B643-AAFA-B2AE0BDE35AC}"/>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dirty="0"/>
              </a:p>
            </p:txBody>
          </p:sp>
          <p:sp>
            <p:nvSpPr>
              <p:cNvPr id="72" name="Freeform: Shape 83">
                <a:extLst>
                  <a:ext uri="{FF2B5EF4-FFF2-40B4-BE49-F238E27FC236}">
                    <a16:creationId xmlns:a16="http://schemas.microsoft.com/office/drawing/2014/main" id="{BB4E6454-3BEA-4341-8257-8D4E008AE605}"/>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dirty="0"/>
              </a:p>
            </p:txBody>
          </p:sp>
          <p:sp>
            <p:nvSpPr>
              <p:cNvPr id="73" name="Freeform: Shape 84">
                <a:extLst>
                  <a:ext uri="{FF2B5EF4-FFF2-40B4-BE49-F238E27FC236}">
                    <a16:creationId xmlns:a16="http://schemas.microsoft.com/office/drawing/2014/main" id="{EAECE5AC-9CC2-644E-A09F-5B6B83F5C298}"/>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dirty="0"/>
              </a:p>
            </p:txBody>
          </p:sp>
          <p:sp>
            <p:nvSpPr>
              <p:cNvPr id="74" name="Freeform: Shape 85">
                <a:extLst>
                  <a:ext uri="{FF2B5EF4-FFF2-40B4-BE49-F238E27FC236}">
                    <a16:creationId xmlns:a16="http://schemas.microsoft.com/office/drawing/2014/main" id="{AF7A7522-2EDC-C04F-ADEC-FAE7B9EAB78B}"/>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dirty="0"/>
              </a:p>
            </p:txBody>
          </p:sp>
          <p:sp>
            <p:nvSpPr>
              <p:cNvPr id="75" name="Freeform: Shape 86">
                <a:extLst>
                  <a:ext uri="{FF2B5EF4-FFF2-40B4-BE49-F238E27FC236}">
                    <a16:creationId xmlns:a16="http://schemas.microsoft.com/office/drawing/2014/main" id="{83D952A5-626B-E24A-8259-ECF9BC30D5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dirty="0"/>
              </a:p>
            </p:txBody>
          </p:sp>
          <p:sp>
            <p:nvSpPr>
              <p:cNvPr id="76" name="Freeform: Shape 87">
                <a:extLst>
                  <a:ext uri="{FF2B5EF4-FFF2-40B4-BE49-F238E27FC236}">
                    <a16:creationId xmlns:a16="http://schemas.microsoft.com/office/drawing/2014/main" id="{B473F90F-EB0F-F44A-BE9A-267223F6104C}"/>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77" name="Freeform: Shape 88">
                <a:extLst>
                  <a:ext uri="{FF2B5EF4-FFF2-40B4-BE49-F238E27FC236}">
                    <a16:creationId xmlns:a16="http://schemas.microsoft.com/office/drawing/2014/main" id="{5DAF0C5C-E8FE-6242-B655-A032952C418F}"/>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78" name="Freeform: Shape 89">
                <a:extLst>
                  <a:ext uri="{FF2B5EF4-FFF2-40B4-BE49-F238E27FC236}">
                    <a16:creationId xmlns:a16="http://schemas.microsoft.com/office/drawing/2014/main" id="{6BBA20C3-F950-E246-A7F8-1C8E85BC5135}"/>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dirty="0"/>
              </a:p>
            </p:txBody>
          </p:sp>
          <p:sp>
            <p:nvSpPr>
              <p:cNvPr id="79" name="Freeform: Shape 90">
                <a:extLst>
                  <a:ext uri="{FF2B5EF4-FFF2-40B4-BE49-F238E27FC236}">
                    <a16:creationId xmlns:a16="http://schemas.microsoft.com/office/drawing/2014/main" id="{EC14EA49-E997-6D4C-943F-3BEE696F55A7}"/>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dirty="0"/>
              </a:p>
            </p:txBody>
          </p:sp>
          <p:sp>
            <p:nvSpPr>
              <p:cNvPr id="80" name="Freeform: Shape 91">
                <a:extLst>
                  <a:ext uri="{FF2B5EF4-FFF2-40B4-BE49-F238E27FC236}">
                    <a16:creationId xmlns:a16="http://schemas.microsoft.com/office/drawing/2014/main" id="{0C63B300-AE49-E742-A985-AB5DFAA06542}"/>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dirty="0"/>
              </a:p>
            </p:txBody>
          </p:sp>
          <p:sp>
            <p:nvSpPr>
              <p:cNvPr id="81" name="Freeform: Shape 92">
                <a:extLst>
                  <a:ext uri="{FF2B5EF4-FFF2-40B4-BE49-F238E27FC236}">
                    <a16:creationId xmlns:a16="http://schemas.microsoft.com/office/drawing/2014/main" id="{F95B5E93-840E-5D4E-B398-02CA8EBD846F}"/>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dirty="0"/>
              </a:p>
            </p:txBody>
          </p:sp>
          <p:sp>
            <p:nvSpPr>
              <p:cNvPr id="82" name="Freeform: Shape 93">
                <a:extLst>
                  <a:ext uri="{FF2B5EF4-FFF2-40B4-BE49-F238E27FC236}">
                    <a16:creationId xmlns:a16="http://schemas.microsoft.com/office/drawing/2014/main" id="{F846CF1D-ED63-C64E-8355-CF5948EA9A46}"/>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dirty="0"/>
              </a:p>
            </p:txBody>
          </p:sp>
          <p:sp>
            <p:nvSpPr>
              <p:cNvPr id="83" name="Freeform: Shape 94">
                <a:extLst>
                  <a:ext uri="{FF2B5EF4-FFF2-40B4-BE49-F238E27FC236}">
                    <a16:creationId xmlns:a16="http://schemas.microsoft.com/office/drawing/2014/main" id="{9ADCACE8-9770-6E42-9346-36E8876E548A}"/>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dirty="0"/>
              </a:p>
            </p:txBody>
          </p:sp>
          <p:sp>
            <p:nvSpPr>
              <p:cNvPr id="84" name="Freeform: Shape 95">
                <a:extLst>
                  <a:ext uri="{FF2B5EF4-FFF2-40B4-BE49-F238E27FC236}">
                    <a16:creationId xmlns:a16="http://schemas.microsoft.com/office/drawing/2014/main" id="{272E19DC-BEE1-B842-B5A4-FD18E4DAB3AD}"/>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dirty="0"/>
              </a:p>
            </p:txBody>
          </p:sp>
          <p:sp>
            <p:nvSpPr>
              <p:cNvPr id="85" name="Freeform: Shape 96">
                <a:extLst>
                  <a:ext uri="{FF2B5EF4-FFF2-40B4-BE49-F238E27FC236}">
                    <a16:creationId xmlns:a16="http://schemas.microsoft.com/office/drawing/2014/main" id="{A89C38B3-F1B6-1A46-A9C8-368BE339B16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dirty="0"/>
              </a:p>
            </p:txBody>
          </p:sp>
          <p:sp>
            <p:nvSpPr>
              <p:cNvPr id="86" name="Freeform: Shape 97">
                <a:extLst>
                  <a:ext uri="{FF2B5EF4-FFF2-40B4-BE49-F238E27FC236}">
                    <a16:creationId xmlns:a16="http://schemas.microsoft.com/office/drawing/2014/main" id="{3F7368F8-382E-B54F-A1BA-36CA6262227A}"/>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dirty="0"/>
              </a:p>
            </p:txBody>
          </p:sp>
          <p:sp>
            <p:nvSpPr>
              <p:cNvPr id="87" name="Freeform: Shape 98">
                <a:extLst>
                  <a:ext uri="{FF2B5EF4-FFF2-40B4-BE49-F238E27FC236}">
                    <a16:creationId xmlns:a16="http://schemas.microsoft.com/office/drawing/2014/main" id="{F998C52E-0022-E84A-A480-DAC7C28CAC06}"/>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dirty="0"/>
              </a:p>
            </p:txBody>
          </p:sp>
          <p:sp>
            <p:nvSpPr>
              <p:cNvPr id="88" name="Freeform: Shape 99">
                <a:extLst>
                  <a:ext uri="{FF2B5EF4-FFF2-40B4-BE49-F238E27FC236}">
                    <a16:creationId xmlns:a16="http://schemas.microsoft.com/office/drawing/2014/main" id="{CBB2BF44-96DF-2E40-A622-BFBBD1C8B57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dirty="0"/>
              </a:p>
            </p:txBody>
          </p:sp>
          <p:sp>
            <p:nvSpPr>
              <p:cNvPr id="89" name="Freeform: Shape 100">
                <a:extLst>
                  <a:ext uri="{FF2B5EF4-FFF2-40B4-BE49-F238E27FC236}">
                    <a16:creationId xmlns:a16="http://schemas.microsoft.com/office/drawing/2014/main" id="{9CE5EB68-2D80-D745-A92D-E84B697D6594}"/>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dirty="0"/>
              </a:p>
            </p:txBody>
          </p:sp>
          <p:sp>
            <p:nvSpPr>
              <p:cNvPr id="90" name="Freeform: Shape 101">
                <a:extLst>
                  <a:ext uri="{FF2B5EF4-FFF2-40B4-BE49-F238E27FC236}">
                    <a16:creationId xmlns:a16="http://schemas.microsoft.com/office/drawing/2014/main" id="{6A1AA1EC-2771-204B-8BDA-B21457DC346B}"/>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dirty="0"/>
              </a:p>
            </p:txBody>
          </p:sp>
          <p:sp>
            <p:nvSpPr>
              <p:cNvPr id="91" name="Freeform: Shape 102">
                <a:extLst>
                  <a:ext uri="{FF2B5EF4-FFF2-40B4-BE49-F238E27FC236}">
                    <a16:creationId xmlns:a16="http://schemas.microsoft.com/office/drawing/2014/main" id="{E2C42A83-9FFB-0841-B097-325CE4B1FE4E}"/>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dirty="0"/>
              </a:p>
            </p:txBody>
          </p:sp>
          <p:sp>
            <p:nvSpPr>
              <p:cNvPr id="92" name="Freeform: Shape 103">
                <a:extLst>
                  <a:ext uri="{FF2B5EF4-FFF2-40B4-BE49-F238E27FC236}">
                    <a16:creationId xmlns:a16="http://schemas.microsoft.com/office/drawing/2014/main" id="{036B4798-F1D3-7B42-89EA-60A18D8240F7}"/>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93" name="Freeform: Shape 104">
                <a:extLst>
                  <a:ext uri="{FF2B5EF4-FFF2-40B4-BE49-F238E27FC236}">
                    <a16:creationId xmlns:a16="http://schemas.microsoft.com/office/drawing/2014/main" id="{7870F7B8-B3BE-7D4A-8A97-3FABDFEF022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dirty="0"/>
              </a:p>
            </p:txBody>
          </p:sp>
          <p:sp>
            <p:nvSpPr>
              <p:cNvPr id="94" name="Freeform: Shape 105">
                <a:extLst>
                  <a:ext uri="{FF2B5EF4-FFF2-40B4-BE49-F238E27FC236}">
                    <a16:creationId xmlns:a16="http://schemas.microsoft.com/office/drawing/2014/main" id="{C34F8A1E-C8D5-944D-920C-D6C396E46492}"/>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dirty="0"/>
              </a:p>
            </p:txBody>
          </p:sp>
          <p:sp>
            <p:nvSpPr>
              <p:cNvPr id="95" name="Freeform: Shape 106">
                <a:extLst>
                  <a:ext uri="{FF2B5EF4-FFF2-40B4-BE49-F238E27FC236}">
                    <a16:creationId xmlns:a16="http://schemas.microsoft.com/office/drawing/2014/main" id="{4BDB5D2F-99F8-7544-88D7-4080754D06FE}"/>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96" name="Freeform: Shape 107">
                <a:extLst>
                  <a:ext uri="{FF2B5EF4-FFF2-40B4-BE49-F238E27FC236}">
                    <a16:creationId xmlns:a16="http://schemas.microsoft.com/office/drawing/2014/main" id="{678F774F-9863-9546-AA4D-BEC56FE53951}"/>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dirty="0"/>
              </a:p>
            </p:txBody>
          </p:sp>
          <p:sp>
            <p:nvSpPr>
              <p:cNvPr id="97" name="Freeform: Shape 108">
                <a:extLst>
                  <a:ext uri="{FF2B5EF4-FFF2-40B4-BE49-F238E27FC236}">
                    <a16:creationId xmlns:a16="http://schemas.microsoft.com/office/drawing/2014/main" id="{0ADE0BB7-2219-D84C-A4A8-F0AA56C92D9E}"/>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dirty="0"/>
              </a:p>
            </p:txBody>
          </p:sp>
          <p:sp>
            <p:nvSpPr>
              <p:cNvPr id="98" name="Freeform: Shape 109">
                <a:extLst>
                  <a:ext uri="{FF2B5EF4-FFF2-40B4-BE49-F238E27FC236}">
                    <a16:creationId xmlns:a16="http://schemas.microsoft.com/office/drawing/2014/main" id="{2624374A-3CA1-774D-AB74-558867E2E52B}"/>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dirty="0"/>
              </a:p>
            </p:txBody>
          </p:sp>
          <p:sp>
            <p:nvSpPr>
              <p:cNvPr id="99" name="Freeform: Shape 110">
                <a:extLst>
                  <a:ext uri="{FF2B5EF4-FFF2-40B4-BE49-F238E27FC236}">
                    <a16:creationId xmlns:a16="http://schemas.microsoft.com/office/drawing/2014/main" id="{64C0E488-D034-1145-8ED4-CC2DDA8BC79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100" name="Freeform: Shape 111">
                <a:extLst>
                  <a:ext uri="{FF2B5EF4-FFF2-40B4-BE49-F238E27FC236}">
                    <a16:creationId xmlns:a16="http://schemas.microsoft.com/office/drawing/2014/main" id="{460B192A-6761-884D-A1CA-677F039E47D0}"/>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dirty="0"/>
              </a:p>
            </p:txBody>
          </p:sp>
          <p:sp>
            <p:nvSpPr>
              <p:cNvPr id="101" name="Freeform: Shape 112">
                <a:extLst>
                  <a:ext uri="{FF2B5EF4-FFF2-40B4-BE49-F238E27FC236}">
                    <a16:creationId xmlns:a16="http://schemas.microsoft.com/office/drawing/2014/main" id="{CCDED70D-43CA-6649-8323-8721C3259389}"/>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02" name="Freeform: Shape 113">
                <a:extLst>
                  <a:ext uri="{FF2B5EF4-FFF2-40B4-BE49-F238E27FC236}">
                    <a16:creationId xmlns:a16="http://schemas.microsoft.com/office/drawing/2014/main" id="{1B2C1EE5-E488-8D42-911A-22EE78A4A75E}"/>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dirty="0"/>
              </a:p>
            </p:txBody>
          </p:sp>
          <p:sp>
            <p:nvSpPr>
              <p:cNvPr id="103" name="Freeform: Shape 114">
                <a:extLst>
                  <a:ext uri="{FF2B5EF4-FFF2-40B4-BE49-F238E27FC236}">
                    <a16:creationId xmlns:a16="http://schemas.microsoft.com/office/drawing/2014/main" id="{E21DD2D2-53BE-4949-8886-8DB1844724D3}"/>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dirty="0"/>
              </a:p>
            </p:txBody>
          </p:sp>
          <p:sp>
            <p:nvSpPr>
              <p:cNvPr id="104" name="Freeform: Shape 115">
                <a:extLst>
                  <a:ext uri="{FF2B5EF4-FFF2-40B4-BE49-F238E27FC236}">
                    <a16:creationId xmlns:a16="http://schemas.microsoft.com/office/drawing/2014/main" id="{E0906A13-02ED-844E-8643-05FF154D5EA9}"/>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dirty="0"/>
              </a:p>
            </p:txBody>
          </p:sp>
          <p:sp>
            <p:nvSpPr>
              <p:cNvPr id="105" name="Freeform: Shape 116">
                <a:extLst>
                  <a:ext uri="{FF2B5EF4-FFF2-40B4-BE49-F238E27FC236}">
                    <a16:creationId xmlns:a16="http://schemas.microsoft.com/office/drawing/2014/main" id="{4AAC14E3-A684-9E4E-918B-88B877627D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06" name="Freeform: Shape 117">
                <a:extLst>
                  <a:ext uri="{FF2B5EF4-FFF2-40B4-BE49-F238E27FC236}">
                    <a16:creationId xmlns:a16="http://schemas.microsoft.com/office/drawing/2014/main" id="{0773F8C8-1D93-574E-9420-8E7BDEBDB3DD}"/>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dirty="0"/>
              </a:p>
            </p:txBody>
          </p:sp>
          <p:sp>
            <p:nvSpPr>
              <p:cNvPr id="107" name="Freeform: Shape 118">
                <a:extLst>
                  <a:ext uri="{FF2B5EF4-FFF2-40B4-BE49-F238E27FC236}">
                    <a16:creationId xmlns:a16="http://schemas.microsoft.com/office/drawing/2014/main" id="{D083DF4D-BE68-FB46-9385-11AC757CBD75}"/>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08" name="Freeform: Shape 119">
                <a:extLst>
                  <a:ext uri="{FF2B5EF4-FFF2-40B4-BE49-F238E27FC236}">
                    <a16:creationId xmlns:a16="http://schemas.microsoft.com/office/drawing/2014/main" id="{E3F12725-C7C8-C94C-86C6-BA2908DD91AA}"/>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09" name="Freeform: Shape 120">
                <a:extLst>
                  <a:ext uri="{FF2B5EF4-FFF2-40B4-BE49-F238E27FC236}">
                    <a16:creationId xmlns:a16="http://schemas.microsoft.com/office/drawing/2014/main" id="{03C25EAE-E782-8840-B1AA-ACC17DB8084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dirty="0"/>
              </a:p>
            </p:txBody>
          </p:sp>
          <p:sp>
            <p:nvSpPr>
              <p:cNvPr id="110" name="Freeform: Shape 121">
                <a:extLst>
                  <a:ext uri="{FF2B5EF4-FFF2-40B4-BE49-F238E27FC236}">
                    <a16:creationId xmlns:a16="http://schemas.microsoft.com/office/drawing/2014/main" id="{72B017E0-88B7-644C-A55D-AB16E11455E9}"/>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dirty="0"/>
              </a:p>
            </p:txBody>
          </p:sp>
          <p:sp>
            <p:nvSpPr>
              <p:cNvPr id="111" name="Freeform: Shape 122">
                <a:extLst>
                  <a:ext uri="{FF2B5EF4-FFF2-40B4-BE49-F238E27FC236}">
                    <a16:creationId xmlns:a16="http://schemas.microsoft.com/office/drawing/2014/main" id="{7B0F6E82-BB62-F44C-8697-3266E794119D}"/>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dirty="0"/>
              </a:p>
            </p:txBody>
          </p:sp>
          <p:sp>
            <p:nvSpPr>
              <p:cNvPr id="112" name="Freeform: Shape 123">
                <a:extLst>
                  <a:ext uri="{FF2B5EF4-FFF2-40B4-BE49-F238E27FC236}">
                    <a16:creationId xmlns:a16="http://schemas.microsoft.com/office/drawing/2014/main" id="{1587C99C-A287-0A47-BCDA-16A2AF22B60D}"/>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dirty="0"/>
              </a:p>
            </p:txBody>
          </p:sp>
          <p:sp>
            <p:nvSpPr>
              <p:cNvPr id="113" name="Freeform: Shape 124">
                <a:extLst>
                  <a:ext uri="{FF2B5EF4-FFF2-40B4-BE49-F238E27FC236}">
                    <a16:creationId xmlns:a16="http://schemas.microsoft.com/office/drawing/2014/main" id="{47FABD90-4721-EB49-AF14-114198304A60}"/>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114" name="Freeform: Shape 125">
                <a:extLst>
                  <a:ext uri="{FF2B5EF4-FFF2-40B4-BE49-F238E27FC236}">
                    <a16:creationId xmlns:a16="http://schemas.microsoft.com/office/drawing/2014/main" id="{5ACED6CA-32F6-5D43-990C-6A365CF514F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15" name="Freeform: Shape 126">
                <a:extLst>
                  <a:ext uri="{FF2B5EF4-FFF2-40B4-BE49-F238E27FC236}">
                    <a16:creationId xmlns:a16="http://schemas.microsoft.com/office/drawing/2014/main" id="{F1CC5411-35BC-FF41-9E58-259F562BFDA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dirty="0"/>
              </a:p>
            </p:txBody>
          </p:sp>
          <p:sp>
            <p:nvSpPr>
              <p:cNvPr id="116" name="Freeform: Shape 127">
                <a:extLst>
                  <a:ext uri="{FF2B5EF4-FFF2-40B4-BE49-F238E27FC236}">
                    <a16:creationId xmlns:a16="http://schemas.microsoft.com/office/drawing/2014/main" id="{5A640EB7-A14D-EC4C-A2FF-D1105E16BAE0}"/>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dirty="0"/>
              </a:p>
            </p:txBody>
          </p:sp>
          <p:sp>
            <p:nvSpPr>
              <p:cNvPr id="117" name="Freeform: Shape 128">
                <a:extLst>
                  <a:ext uri="{FF2B5EF4-FFF2-40B4-BE49-F238E27FC236}">
                    <a16:creationId xmlns:a16="http://schemas.microsoft.com/office/drawing/2014/main" id="{55BB22C2-A47F-EB4F-B216-267C48A3730A}"/>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dirty="0"/>
              </a:p>
            </p:txBody>
          </p:sp>
          <p:sp>
            <p:nvSpPr>
              <p:cNvPr id="118" name="Freeform: Shape 129">
                <a:extLst>
                  <a:ext uri="{FF2B5EF4-FFF2-40B4-BE49-F238E27FC236}">
                    <a16:creationId xmlns:a16="http://schemas.microsoft.com/office/drawing/2014/main" id="{4E69C24A-08A1-3841-BF6F-31D401043E7E}"/>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19" name="Freeform: Shape 130">
                <a:extLst>
                  <a:ext uri="{FF2B5EF4-FFF2-40B4-BE49-F238E27FC236}">
                    <a16:creationId xmlns:a16="http://schemas.microsoft.com/office/drawing/2014/main" id="{191C6B66-8789-134B-9817-A1C6DAD95501}"/>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dirty="0"/>
              </a:p>
            </p:txBody>
          </p:sp>
          <p:sp>
            <p:nvSpPr>
              <p:cNvPr id="120" name="Freeform: Shape 131">
                <a:extLst>
                  <a:ext uri="{FF2B5EF4-FFF2-40B4-BE49-F238E27FC236}">
                    <a16:creationId xmlns:a16="http://schemas.microsoft.com/office/drawing/2014/main" id="{97CE5998-720D-2142-9049-F553775B3D5E}"/>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dirty="0"/>
              </a:p>
            </p:txBody>
          </p:sp>
          <p:sp>
            <p:nvSpPr>
              <p:cNvPr id="121" name="Freeform: Shape 132">
                <a:extLst>
                  <a:ext uri="{FF2B5EF4-FFF2-40B4-BE49-F238E27FC236}">
                    <a16:creationId xmlns:a16="http://schemas.microsoft.com/office/drawing/2014/main" id="{C7BF4A5C-FFF1-6343-A63B-64FAAEDD3D3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dirty="0"/>
              </a:p>
            </p:txBody>
          </p:sp>
          <p:sp>
            <p:nvSpPr>
              <p:cNvPr id="122" name="Freeform: Shape 133">
                <a:extLst>
                  <a:ext uri="{FF2B5EF4-FFF2-40B4-BE49-F238E27FC236}">
                    <a16:creationId xmlns:a16="http://schemas.microsoft.com/office/drawing/2014/main" id="{31961ABD-1789-FF4B-AFA3-E9EF2727485D}"/>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dirty="0"/>
              </a:p>
            </p:txBody>
          </p:sp>
          <p:sp>
            <p:nvSpPr>
              <p:cNvPr id="123" name="Freeform: Shape 134">
                <a:extLst>
                  <a:ext uri="{FF2B5EF4-FFF2-40B4-BE49-F238E27FC236}">
                    <a16:creationId xmlns:a16="http://schemas.microsoft.com/office/drawing/2014/main" id="{A7F51C6D-BAB7-CF42-B0E6-78DCFD0B03F8}"/>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dirty="0"/>
              </a:p>
            </p:txBody>
          </p:sp>
          <p:sp>
            <p:nvSpPr>
              <p:cNvPr id="124" name="Freeform: Shape 135">
                <a:extLst>
                  <a:ext uri="{FF2B5EF4-FFF2-40B4-BE49-F238E27FC236}">
                    <a16:creationId xmlns:a16="http://schemas.microsoft.com/office/drawing/2014/main" id="{C71B33BA-4182-BE4D-BA7B-7520783A27D1}"/>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dirty="0"/>
              </a:p>
            </p:txBody>
          </p:sp>
          <p:sp>
            <p:nvSpPr>
              <p:cNvPr id="125" name="Freeform: Shape 136">
                <a:extLst>
                  <a:ext uri="{FF2B5EF4-FFF2-40B4-BE49-F238E27FC236}">
                    <a16:creationId xmlns:a16="http://schemas.microsoft.com/office/drawing/2014/main" id="{A66257BD-7F22-1144-99E5-1C5F999D0638}"/>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dirty="0"/>
              </a:p>
            </p:txBody>
          </p:sp>
          <p:sp>
            <p:nvSpPr>
              <p:cNvPr id="126" name="Freeform: Shape 137">
                <a:extLst>
                  <a:ext uri="{FF2B5EF4-FFF2-40B4-BE49-F238E27FC236}">
                    <a16:creationId xmlns:a16="http://schemas.microsoft.com/office/drawing/2014/main" id="{C988284C-D208-A84F-978C-CD8C6EFE7B4D}"/>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dirty="0"/>
              </a:p>
            </p:txBody>
          </p:sp>
          <p:sp>
            <p:nvSpPr>
              <p:cNvPr id="127" name="Freeform: Shape 138">
                <a:extLst>
                  <a:ext uri="{FF2B5EF4-FFF2-40B4-BE49-F238E27FC236}">
                    <a16:creationId xmlns:a16="http://schemas.microsoft.com/office/drawing/2014/main" id="{575D6C5E-9AA1-9F45-87B3-BEC1A21BE9CA}"/>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dirty="0"/>
              </a:p>
            </p:txBody>
          </p:sp>
          <p:sp>
            <p:nvSpPr>
              <p:cNvPr id="128" name="Freeform: Shape 139">
                <a:extLst>
                  <a:ext uri="{FF2B5EF4-FFF2-40B4-BE49-F238E27FC236}">
                    <a16:creationId xmlns:a16="http://schemas.microsoft.com/office/drawing/2014/main" id="{BDD4F757-FE52-6B42-98B4-C5C20A3FC46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dirty="0"/>
              </a:p>
            </p:txBody>
          </p:sp>
          <p:sp>
            <p:nvSpPr>
              <p:cNvPr id="129" name="Freeform: Shape 140">
                <a:extLst>
                  <a:ext uri="{FF2B5EF4-FFF2-40B4-BE49-F238E27FC236}">
                    <a16:creationId xmlns:a16="http://schemas.microsoft.com/office/drawing/2014/main" id="{E64D35AA-F8F9-7945-811F-3020B26E263F}"/>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dirty="0"/>
              </a:p>
            </p:txBody>
          </p:sp>
          <p:sp>
            <p:nvSpPr>
              <p:cNvPr id="130" name="Freeform: Shape 141">
                <a:extLst>
                  <a:ext uri="{FF2B5EF4-FFF2-40B4-BE49-F238E27FC236}">
                    <a16:creationId xmlns:a16="http://schemas.microsoft.com/office/drawing/2014/main" id="{2DBA5587-2077-104D-A5C4-5E99608A201A}"/>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dirty="0"/>
              </a:p>
            </p:txBody>
          </p:sp>
          <p:sp>
            <p:nvSpPr>
              <p:cNvPr id="131" name="Freeform: Shape 142">
                <a:extLst>
                  <a:ext uri="{FF2B5EF4-FFF2-40B4-BE49-F238E27FC236}">
                    <a16:creationId xmlns:a16="http://schemas.microsoft.com/office/drawing/2014/main" id="{806035BD-9944-F044-8062-A896CBA925B5}"/>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dirty="0"/>
              </a:p>
            </p:txBody>
          </p:sp>
          <p:sp>
            <p:nvSpPr>
              <p:cNvPr id="132" name="Freeform: Shape 143">
                <a:extLst>
                  <a:ext uri="{FF2B5EF4-FFF2-40B4-BE49-F238E27FC236}">
                    <a16:creationId xmlns:a16="http://schemas.microsoft.com/office/drawing/2014/main" id="{CBCB2154-625F-AC46-9C43-A6846D333640}"/>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dirty="0"/>
              </a:p>
            </p:txBody>
          </p:sp>
          <p:sp>
            <p:nvSpPr>
              <p:cNvPr id="133" name="Freeform: Shape 144">
                <a:extLst>
                  <a:ext uri="{FF2B5EF4-FFF2-40B4-BE49-F238E27FC236}">
                    <a16:creationId xmlns:a16="http://schemas.microsoft.com/office/drawing/2014/main" id="{319E290D-05F4-A541-9838-25B1A778001A}"/>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dirty="0"/>
              </a:p>
            </p:txBody>
          </p:sp>
          <p:sp>
            <p:nvSpPr>
              <p:cNvPr id="134" name="Freeform: Shape 145">
                <a:extLst>
                  <a:ext uri="{FF2B5EF4-FFF2-40B4-BE49-F238E27FC236}">
                    <a16:creationId xmlns:a16="http://schemas.microsoft.com/office/drawing/2014/main" id="{07EF536E-A99B-9241-B799-C00908538FBF}"/>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dirty="0"/>
              </a:p>
            </p:txBody>
          </p:sp>
          <p:sp>
            <p:nvSpPr>
              <p:cNvPr id="135" name="Freeform: Shape 146">
                <a:extLst>
                  <a:ext uri="{FF2B5EF4-FFF2-40B4-BE49-F238E27FC236}">
                    <a16:creationId xmlns:a16="http://schemas.microsoft.com/office/drawing/2014/main" id="{72461981-D9F9-E749-90B7-E7DD4C3DB98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dirty="0"/>
              </a:p>
            </p:txBody>
          </p:sp>
          <p:sp>
            <p:nvSpPr>
              <p:cNvPr id="136" name="Freeform: Shape 147">
                <a:extLst>
                  <a:ext uri="{FF2B5EF4-FFF2-40B4-BE49-F238E27FC236}">
                    <a16:creationId xmlns:a16="http://schemas.microsoft.com/office/drawing/2014/main" id="{DF0BFC91-F9D2-104B-B3FE-AC9252FD9175}"/>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dirty="0"/>
              </a:p>
            </p:txBody>
          </p:sp>
          <p:sp>
            <p:nvSpPr>
              <p:cNvPr id="137" name="Freeform: Shape 148">
                <a:extLst>
                  <a:ext uri="{FF2B5EF4-FFF2-40B4-BE49-F238E27FC236}">
                    <a16:creationId xmlns:a16="http://schemas.microsoft.com/office/drawing/2014/main" id="{B23A94C8-0BEA-F14C-AFD8-973052EE4674}"/>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dirty="0"/>
              </a:p>
            </p:txBody>
          </p:sp>
          <p:sp>
            <p:nvSpPr>
              <p:cNvPr id="138" name="Freeform: Shape 149">
                <a:extLst>
                  <a:ext uri="{FF2B5EF4-FFF2-40B4-BE49-F238E27FC236}">
                    <a16:creationId xmlns:a16="http://schemas.microsoft.com/office/drawing/2014/main" id="{018C55EA-8EE6-F04C-ADF7-0480FCA49E2C}"/>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139" name="Freeform: Shape 150">
                <a:extLst>
                  <a:ext uri="{FF2B5EF4-FFF2-40B4-BE49-F238E27FC236}">
                    <a16:creationId xmlns:a16="http://schemas.microsoft.com/office/drawing/2014/main" id="{CB4862C7-A8C4-514F-9493-C975CC66A67F}"/>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dirty="0"/>
              </a:p>
            </p:txBody>
          </p:sp>
        </p:grpSp>
      </p:grpSp>
      <p:sp>
        <p:nvSpPr>
          <p:cNvPr id="226" name="Rectangle 225">
            <a:extLst>
              <a:ext uri="{FF2B5EF4-FFF2-40B4-BE49-F238E27FC236}">
                <a16:creationId xmlns:a16="http://schemas.microsoft.com/office/drawing/2014/main" id="{A6750B11-D7A1-7B4D-BD24-0125577F7A5B}"/>
              </a:ext>
            </a:extLst>
          </p:cNvPr>
          <p:cNvSpPr/>
          <p:nvPr/>
        </p:nvSpPr>
        <p:spPr>
          <a:xfrm>
            <a:off x="4602564" y="2064590"/>
            <a:ext cx="4371543" cy="954107"/>
          </a:xfrm>
          <a:prstGeom prst="rect">
            <a:avLst/>
          </a:prstGeom>
        </p:spPr>
        <p:txBody>
          <a:bodyPr wrap="square">
            <a:spAutoFit/>
          </a:bodyPr>
          <a:lstStyle/>
          <a:p>
            <a:pPr algn="just"/>
            <a:r>
              <a:rPr lang="fr-MA" dirty="0">
                <a:solidFill>
                  <a:schemeClr val="bg1"/>
                </a:solidFill>
                <a:latin typeface="Bookman Old Style" panose="02050604050505020204" pitchFamily="18" charset="0"/>
              </a:rPr>
              <a:t>AIDE AU DIAGNOSTIC EN OPHTALMOLOGIE: DETECTION DU GLAUCOME DANS LES IMAGES RETINIENNES EN UTILISANT LE TRANSFER LEARNING </a:t>
            </a:r>
            <a:endParaRPr lang="fr-FR" dirty="0">
              <a:solidFill>
                <a:schemeClr val="bg1"/>
              </a:solidFill>
              <a:latin typeface="Bookman Old Style" panose="02050604050505020204" pitchFamily="18" charset="0"/>
            </a:endParaRPr>
          </a:p>
        </p:txBody>
      </p:sp>
      <p:pic>
        <p:nvPicPr>
          <p:cNvPr id="227" name="Picture 4">
            <a:extLst>
              <a:ext uri="{FF2B5EF4-FFF2-40B4-BE49-F238E27FC236}">
                <a16:creationId xmlns:a16="http://schemas.microsoft.com/office/drawing/2014/main" id="{F20257A4-27A9-374D-A495-D2BF8747BC48}"/>
              </a:ext>
            </a:extLst>
          </p:cNvPr>
          <p:cNvPicPr>
            <a:picLocks noChangeAspect="1"/>
          </p:cNvPicPr>
          <p:nvPr/>
        </p:nvPicPr>
        <p:blipFill>
          <a:blip r:embed="rId4"/>
          <a:stretch>
            <a:fillRect/>
          </a:stretch>
        </p:blipFill>
        <p:spPr>
          <a:xfrm>
            <a:off x="7853287" y="256136"/>
            <a:ext cx="832042" cy="706666"/>
          </a:xfrm>
          <a:prstGeom prst="rect">
            <a:avLst/>
          </a:prstGeom>
        </p:spPr>
      </p:pic>
      <p:sp>
        <p:nvSpPr>
          <p:cNvPr id="228" name="Rectangle 227">
            <a:extLst>
              <a:ext uri="{FF2B5EF4-FFF2-40B4-BE49-F238E27FC236}">
                <a16:creationId xmlns:a16="http://schemas.microsoft.com/office/drawing/2014/main" id="{C742E6B5-C5A8-4849-BC16-8DA42564A489}"/>
              </a:ext>
            </a:extLst>
          </p:cNvPr>
          <p:cNvSpPr/>
          <p:nvPr/>
        </p:nvSpPr>
        <p:spPr>
          <a:xfrm>
            <a:off x="5844487" y="4738700"/>
            <a:ext cx="2791149" cy="307777"/>
          </a:xfrm>
          <a:prstGeom prst="rect">
            <a:avLst/>
          </a:prstGeom>
        </p:spPr>
        <p:txBody>
          <a:bodyPr wrap="none">
            <a:spAutoFit/>
          </a:bodyPr>
          <a:lstStyle/>
          <a:p>
            <a:pPr>
              <a:spcBef>
                <a:spcPts val="600"/>
              </a:spcBef>
            </a:pPr>
            <a:r>
              <a:rPr lang="fr-FR" dirty="0">
                <a:solidFill>
                  <a:schemeClr val="bg1"/>
                </a:solidFill>
                <a:latin typeface="Century" panose="02040604050505020304" pitchFamily="18" charset="0"/>
                <a:ea typeface="Source Sans Pro"/>
                <a:sym typeface="Source Sans Pro"/>
              </a:rPr>
              <a:t>Année universitaire: </a:t>
            </a:r>
            <a:r>
              <a:rPr lang="fr-FR" b="1" dirty="0" smtClean="0">
                <a:solidFill>
                  <a:schemeClr val="bg1"/>
                </a:solidFill>
                <a:latin typeface="Century" panose="02040604050505020304" pitchFamily="18" charset="0"/>
                <a:ea typeface="Source Sans Pro"/>
                <a:sym typeface="Source Sans Pro"/>
              </a:rPr>
              <a:t>2020-2021</a:t>
            </a:r>
            <a:endParaRPr lang="fr-FR" b="1" dirty="0">
              <a:solidFill>
                <a:schemeClr val="bg1"/>
              </a:solidFill>
              <a:latin typeface="Century" panose="02040604050505020304" pitchFamily="18" charset="0"/>
              <a:ea typeface="Source Sans Pro"/>
              <a:sym typeface="Source Sans Pro"/>
            </a:endParaRPr>
          </a:p>
        </p:txBody>
      </p:sp>
      <p:sp>
        <p:nvSpPr>
          <p:cNvPr id="229" name="Rectangle 228">
            <a:extLst>
              <a:ext uri="{FF2B5EF4-FFF2-40B4-BE49-F238E27FC236}">
                <a16:creationId xmlns:a16="http://schemas.microsoft.com/office/drawing/2014/main" id="{01CDD57B-B2F3-F044-AAA4-8843006E32BA}"/>
              </a:ext>
            </a:extLst>
          </p:cNvPr>
          <p:cNvSpPr/>
          <p:nvPr/>
        </p:nvSpPr>
        <p:spPr>
          <a:xfrm>
            <a:off x="38075" y="4307813"/>
            <a:ext cx="2830832" cy="738664"/>
          </a:xfrm>
          <a:prstGeom prst="rect">
            <a:avLst/>
          </a:prstGeom>
        </p:spPr>
        <p:txBody>
          <a:bodyPr wrap="square">
            <a:spAutoFit/>
          </a:bodyPr>
          <a:lstStyle/>
          <a:p>
            <a:r>
              <a:rPr lang="fr-FR" b="1" dirty="0">
                <a:solidFill>
                  <a:schemeClr val="bg1"/>
                </a:solidFill>
                <a:latin typeface="Century" panose="02040604050505020304" pitchFamily="18" charset="0"/>
              </a:rPr>
              <a:t> Réalisée par </a:t>
            </a:r>
            <a:r>
              <a:rPr lang="fr-FR" dirty="0">
                <a:solidFill>
                  <a:schemeClr val="bg1"/>
                </a:solidFill>
                <a:latin typeface="Century" panose="02040604050505020304" pitchFamily="18" charset="0"/>
              </a:rPr>
              <a:t>:</a:t>
            </a:r>
          </a:p>
          <a:p>
            <a:r>
              <a:rPr lang="fr-FR" dirty="0">
                <a:solidFill>
                  <a:schemeClr val="bg1"/>
                </a:solidFill>
                <a:latin typeface="Century" panose="02040604050505020304" pitchFamily="18" charset="0"/>
              </a:rPr>
              <a:t> DOUIDER Meryem</a:t>
            </a:r>
          </a:p>
          <a:p>
            <a:r>
              <a:rPr lang="fr-FR" dirty="0">
                <a:solidFill>
                  <a:schemeClr val="bg1"/>
                </a:solidFill>
                <a:latin typeface="Century" panose="02040604050505020304" pitchFamily="18" charset="0"/>
              </a:rPr>
              <a:t> TAHRI JOUTEY H. Adnane</a:t>
            </a:r>
          </a:p>
        </p:txBody>
      </p:sp>
      <p:pic>
        <p:nvPicPr>
          <p:cNvPr id="231" name="Picture 9" descr="Image associé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2" y="204962"/>
            <a:ext cx="1567944" cy="75784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8455" y="196719"/>
            <a:ext cx="1288218" cy="814315"/>
          </a:xfrm>
          <a:prstGeom prst="rect">
            <a:avLst/>
          </a:prstGeom>
        </p:spPr>
      </p:pic>
    </p:spTree>
    <p:extLst>
      <p:ext uri="{BB962C8B-B14F-4D97-AF65-F5344CB8AC3E}">
        <p14:creationId xmlns:p14="http://schemas.microsoft.com/office/powerpoint/2010/main" val="3281355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8549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solidFill>
                  <a:schemeClr val="accent1"/>
                </a:solidFill>
              </a:rPr>
              <a:t>ODIR dataset</a:t>
            </a:r>
            <a:endParaRPr sz="4400" dirty="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480922"/>
            <a:ext cx="8070290" cy="1169551"/>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Ocular Disease Intelligent Recognition (ODIR) est une base de données ophtalmique structurée de 5 000 patients avec des photographies en couleur du fond d‘œil gauche et droit.</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Notre base de données contient 650 images d’œil et divisée en deux classes: Negative Glaucoma &amp; Positive Glaucoma.</a:t>
            </a:r>
          </a:p>
        </p:txBody>
      </p:sp>
      <p:pic>
        <p:nvPicPr>
          <p:cNvPr id="6" name="Image 5"/>
          <p:cNvPicPr>
            <a:picLocks noChangeAspect="1"/>
          </p:cNvPicPr>
          <p:nvPr/>
        </p:nvPicPr>
        <p:blipFill>
          <a:blip r:embed="rId3"/>
          <a:stretch>
            <a:fillRect/>
          </a:stretch>
        </p:blipFill>
        <p:spPr>
          <a:xfrm>
            <a:off x="2252662" y="2689825"/>
            <a:ext cx="4333875" cy="2181225"/>
          </a:xfrm>
          <a:prstGeom prst="rect">
            <a:avLst/>
          </a:prstGeom>
        </p:spPr>
      </p:pic>
    </p:spTree>
    <p:extLst>
      <p:ext uri="{BB962C8B-B14F-4D97-AF65-F5344CB8AC3E}">
        <p14:creationId xmlns:p14="http://schemas.microsoft.com/office/powerpoint/2010/main" val="1695887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8549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solidFill>
                  <a:schemeClr val="accent1"/>
                </a:solidFill>
              </a:rPr>
              <a:t>Positive Glaucoma</a:t>
            </a:r>
            <a:endParaRPr sz="4400" dirty="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dirty="0"/>
          </a:p>
        </p:txBody>
      </p:sp>
      <p:pic>
        <p:nvPicPr>
          <p:cNvPr id="2" name="Image 1"/>
          <p:cNvPicPr>
            <a:picLocks noChangeAspect="1"/>
          </p:cNvPicPr>
          <p:nvPr/>
        </p:nvPicPr>
        <p:blipFill>
          <a:blip r:embed="rId3"/>
          <a:stretch>
            <a:fillRect/>
          </a:stretch>
        </p:blipFill>
        <p:spPr>
          <a:xfrm>
            <a:off x="2058482" y="1284750"/>
            <a:ext cx="4722236" cy="3725400"/>
          </a:xfrm>
          <a:prstGeom prst="rect">
            <a:avLst/>
          </a:prstGeom>
        </p:spPr>
      </p:pic>
    </p:spTree>
    <p:extLst>
      <p:ext uri="{BB962C8B-B14F-4D97-AF65-F5344CB8AC3E}">
        <p14:creationId xmlns:p14="http://schemas.microsoft.com/office/powerpoint/2010/main" val="398541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8549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Negative Glaucoma</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Image 3"/>
          <p:cNvPicPr>
            <a:picLocks noChangeAspect="1"/>
          </p:cNvPicPr>
          <p:nvPr/>
        </p:nvPicPr>
        <p:blipFill>
          <a:blip r:embed="rId3"/>
          <a:stretch>
            <a:fillRect/>
          </a:stretch>
        </p:blipFill>
        <p:spPr>
          <a:xfrm>
            <a:off x="2098097" y="1400815"/>
            <a:ext cx="4643005" cy="3631798"/>
          </a:xfrm>
          <a:prstGeom prst="rect">
            <a:avLst/>
          </a:prstGeom>
        </p:spPr>
      </p:pic>
    </p:spTree>
    <p:extLst>
      <p:ext uri="{BB962C8B-B14F-4D97-AF65-F5344CB8AC3E}">
        <p14:creationId xmlns:p14="http://schemas.microsoft.com/office/powerpoint/2010/main" val="233425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D1A440-A405-F249-87F6-59AEEDEE5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MA" smtClean="0"/>
              <a:t>13</a:t>
            </a:fld>
            <a:endParaRPr lang="fr-MA"/>
          </a:p>
        </p:txBody>
      </p:sp>
      <p:pic>
        <p:nvPicPr>
          <p:cNvPr id="4" name="Image 3">
            <a:extLst>
              <a:ext uri="{FF2B5EF4-FFF2-40B4-BE49-F238E27FC236}">
                <a16:creationId xmlns:a16="http://schemas.microsoft.com/office/drawing/2014/main" id="{215F1E36-D38C-7046-91F6-2946192B6182}"/>
              </a:ext>
            </a:extLst>
          </p:cNvPr>
          <p:cNvPicPr>
            <a:picLocks noChangeAspect="1"/>
          </p:cNvPicPr>
          <p:nvPr/>
        </p:nvPicPr>
        <p:blipFill>
          <a:blip r:embed="rId3"/>
          <a:stretch>
            <a:fillRect/>
          </a:stretch>
        </p:blipFill>
        <p:spPr>
          <a:xfrm>
            <a:off x="2297651" y="1354038"/>
            <a:ext cx="4548697" cy="2291449"/>
          </a:xfrm>
          <a:prstGeom prst="rect">
            <a:avLst/>
          </a:prstGeom>
        </p:spPr>
      </p:pic>
      <p:sp>
        <p:nvSpPr>
          <p:cNvPr id="5" name="Rectangle 4">
            <a:extLst>
              <a:ext uri="{FF2B5EF4-FFF2-40B4-BE49-F238E27FC236}">
                <a16:creationId xmlns:a16="http://schemas.microsoft.com/office/drawing/2014/main" id="{290276FA-1026-A446-B64F-58997A672D99}"/>
              </a:ext>
            </a:extLst>
          </p:cNvPr>
          <p:cNvSpPr/>
          <p:nvPr/>
        </p:nvSpPr>
        <p:spPr>
          <a:xfrm>
            <a:off x="2362900" y="3756008"/>
            <a:ext cx="4467890" cy="307777"/>
          </a:xfrm>
          <a:prstGeom prst="rect">
            <a:avLst/>
          </a:prstGeom>
        </p:spPr>
        <p:txBody>
          <a:bodyPr wrap="none">
            <a:spAutoFit/>
          </a:bodyPr>
          <a:lstStyle/>
          <a:p>
            <a:r>
              <a:rPr lang="fr-MA" dirty="0"/>
              <a:t>nerf optique normal (à gauche) et glaucome (à droite)</a:t>
            </a:r>
            <a:endParaRPr lang="fr-FR" dirty="0"/>
          </a:p>
        </p:txBody>
      </p:sp>
    </p:spTree>
    <p:extLst>
      <p:ext uri="{BB962C8B-B14F-4D97-AF65-F5344CB8AC3E}">
        <p14:creationId xmlns:p14="http://schemas.microsoft.com/office/powerpoint/2010/main" val="2173558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307939" y="1814407"/>
            <a:ext cx="4591542" cy="149958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Construction des modèles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4</a:t>
            </a:r>
            <a:endParaRPr sz="3600" b="1">
              <a:solidFill>
                <a:schemeClr val="lt1"/>
              </a:solidFill>
              <a:latin typeface="Barlow"/>
              <a:ea typeface="Barlow"/>
              <a:cs typeface="Barlow"/>
              <a:sym typeface="Barlow"/>
            </a:endParaRPr>
          </a:p>
        </p:txBody>
      </p:sp>
      <p:grpSp>
        <p:nvGrpSpPr>
          <p:cNvPr id="31" name="Graphic 234">
            <a:extLst>
              <a:ext uri="{FF2B5EF4-FFF2-40B4-BE49-F238E27FC236}">
                <a16:creationId xmlns:a16="http://schemas.microsoft.com/office/drawing/2014/main" id="{BEABA9E0-771E-BE44-B6CC-14D887C16F35}"/>
              </a:ext>
            </a:extLst>
          </p:cNvPr>
          <p:cNvGrpSpPr/>
          <p:nvPr/>
        </p:nvGrpSpPr>
        <p:grpSpPr>
          <a:xfrm rot="20541923">
            <a:off x="6419691" y="1715070"/>
            <a:ext cx="2309713" cy="1698263"/>
            <a:chOff x="7533182" y="1351307"/>
            <a:chExt cx="4265295" cy="1454468"/>
          </a:xfrm>
        </p:grpSpPr>
        <p:sp>
          <p:nvSpPr>
            <p:cNvPr id="32" name="Freeform: Shape 175">
              <a:extLst>
                <a:ext uri="{FF2B5EF4-FFF2-40B4-BE49-F238E27FC236}">
                  <a16:creationId xmlns:a16="http://schemas.microsoft.com/office/drawing/2014/main" id="{16C198BB-EEC9-8E47-8F0E-DF2E185677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33" name="Freeform: Shape 177">
              <a:extLst>
                <a:ext uri="{FF2B5EF4-FFF2-40B4-BE49-F238E27FC236}">
                  <a16:creationId xmlns:a16="http://schemas.microsoft.com/office/drawing/2014/main" id="{CD4786C5-0EEF-A347-B70C-E86C8F0E0F27}"/>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34" name="Freeform: Shape 178">
              <a:extLst>
                <a:ext uri="{FF2B5EF4-FFF2-40B4-BE49-F238E27FC236}">
                  <a16:creationId xmlns:a16="http://schemas.microsoft.com/office/drawing/2014/main" id="{26FBA093-481A-B346-B35D-53C3D9923C25}"/>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accent1"/>
            </a:solidFill>
            <a:ln w="9525" cap="flat">
              <a:noFill/>
              <a:prstDash val="solid"/>
              <a:miter/>
            </a:ln>
          </p:spPr>
          <p:txBody>
            <a:bodyPr rtlCol="0" anchor="ctr"/>
            <a:lstStyle/>
            <a:p>
              <a:endParaRPr lang="en-US"/>
            </a:p>
          </p:txBody>
        </p:sp>
        <p:sp>
          <p:nvSpPr>
            <p:cNvPr id="35" name="Freeform: Shape 179">
              <a:extLst>
                <a:ext uri="{FF2B5EF4-FFF2-40B4-BE49-F238E27FC236}">
                  <a16:creationId xmlns:a16="http://schemas.microsoft.com/office/drawing/2014/main" id="{F4BD5528-169B-3148-BBD6-62293B70CE58}"/>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sp>
          <p:nvSpPr>
            <p:cNvPr id="36" name="Freeform: Shape 180">
              <a:extLst>
                <a:ext uri="{FF2B5EF4-FFF2-40B4-BE49-F238E27FC236}">
                  <a16:creationId xmlns:a16="http://schemas.microsoft.com/office/drawing/2014/main" id="{075C10E0-7A0C-494D-92E2-8F5A8659ADC0}"/>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2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910299"/>
            <a:ext cx="8070290" cy="954107"/>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Inception-ResNet-v2 est une architecture neuronale </a:t>
            </a:r>
            <a:r>
              <a:rPr lang="fr-FR" dirty="0" err="1">
                <a:latin typeface="Calibri" panose="020F0502020204030204" pitchFamily="34" charset="0"/>
                <a:cs typeface="Calibri" panose="020F0502020204030204" pitchFamily="34" charset="0"/>
              </a:rPr>
              <a:t>convolutionnelle</a:t>
            </a:r>
            <a:r>
              <a:rPr lang="fr-FR" dirty="0">
                <a:latin typeface="Calibri" panose="020F0502020204030204" pitchFamily="34" charset="0"/>
                <a:cs typeface="Calibri" panose="020F0502020204030204" pitchFamily="34" charset="0"/>
              </a:rPr>
              <a:t> qui s'appuie sur la famille d'architectures </a:t>
            </a:r>
            <a:r>
              <a:rPr lang="fr-FR" dirty="0" err="1">
                <a:latin typeface="Calibri" panose="020F0502020204030204" pitchFamily="34" charset="0"/>
                <a:cs typeface="Calibri" panose="020F0502020204030204" pitchFamily="34" charset="0"/>
              </a:rPr>
              <a:t>Inception</a:t>
            </a:r>
            <a:r>
              <a:rPr lang="fr-FR" dirty="0">
                <a:latin typeface="Calibri" panose="020F0502020204030204" pitchFamily="34" charset="0"/>
                <a:cs typeface="Calibri" panose="020F0502020204030204" pitchFamily="34" charset="0"/>
              </a:rPr>
              <a:t>. C’est un réseau neuronal formé sur plus d'un million d'images de la base de données </a:t>
            </a:r>
            <a:r>
              <a:rPr lang="fr-FR" dirty="0" err="1">
                <a:latin typeface="Calibri" panose="020F0502020204030204" pitchFamily="34" charset="0"/>
                <a:cs typeface="Calibri" panose="020F0502020204030204" pitchFamily="34" charset="0"/>
              </a:rPr>
              <a:t>ImageNet</a:t>
            </a:r>
            <a:r>
              <a:rPr lang="fr-FR" dirty="0">
                <a:latin typeface="Calibri" panose="020F0502020204030204" pitchFamily="34" charset="0"/>
                <a:cs typeface="Calibri" panose="020F0502020204030204" pitchFamily="34" charset="0"/>
              </a:rPr>
              <a:t>. Le réseau comprend plusieurs couches de profondeur et peut classer les images en 1000 catégories d'objets.</a:t>
            </a:r>
            <a:endParaRPr lang="fr-MA" sz="1600" dirty="0">
              <a:latin typeface="Calibri" panose="020F0502020204030204" pitchFamily="34" charset="0"/>
              <a:cs typeface="Calibri" panose="020F0502020204030204" pitchFamily="34" charset="0"/>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4" name="Image 3"/>
          <p:cNvPicPr>
            <a:picLocks noChangeAspect="1"/>
          </p:cNvPicPr>
          <p:nvPr/>
        </p:nvPicPr>
        <p:blipFill>
          <a:blip r:embed="rId5"/>
          <a:stretch>
            <a:fillRect/>
          </a:stretch>
        </p:blipFill>
        <p:spPr>
          <a:xfrm>
            <a:off x="2273702" y="2843212"/>
            <a:ext cx="6286500" cy="542925"/>
          </a:xfrm>
          <a:prstGeom prst="rect">
            <a:avLst/>
          </a:prstGeom>
        </p:spPr>
      </p:pic>
      <p:pic>
        <p:nvPicPr>
          <p:cNvPr id="5" name="Image 4"/>
          <p:cNvPicPr>
            <a:picLocks noChangeAspect="1"/>
          </p:cNvPicPr>
          <p:nvPr/>
        </p:nvPicPr>
        <p:blipFill>
          <a:blip r:embed="rId6"/>
          <a:stretch>
            <a:fillRect/>
          </a:stretch>
        </p:blipFill>
        <p:spPr>
          <a:xfrm>
            <a:off x="683895" y="3596772"/>
            <a:ext cx="6448425" cy="866775"/>
          </a:xfrm>
          <a:prstGeom prst="rect">
            <a:avLst/>
          </a:prstGeom>
        </p:spPr>
      </p:pic>
    </p:spTree>
    <p:extLst>
      <p:ext uri="{BB962C8B-B14F-4D97-AF65-F5344CB8AC3E}">
        <p14:creationId xmlns:p14="http://schemas.microsoft.com/office/powerpoint/2010/main" val="129548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910299"/>
            <a:ext cx="8070290" cy="523220"/>
          </a:xfrm>
          <a:prstGeom prst="rect">
            <a:avLst/>
          </a:prstGeom>
          <a:noFill/>
        </p:spPr>
        <p:txBody>
          <a:bodyPr wrap="square" rtlCol="0">
            <a:spAutoFit/>
          </a:bodyPr>
          <a:lstStyle/>
          <a:p>
            <a:pPr algn="just"/>
            <a:r>
              <a:rPr lang="fr-FR">
                <a:latin typeface="Calibri" panose="020F0502020204030204" pitchFamily="34" charset="0"/>
                <a:cs typeface="Calibri" panose="020F0502020204030204" pitchFamily="34" charset="0"/>
              </a:rPr>
              <a:t>Après avoir figé les couches du modèle, on crée un nouveau modèle qui va se baser sur les résultats du modèle pré-entraîné :</a:t>
            </a:r>
            <a:endParaRPr lang="fr-MA" sz="1600">
              <a:latin typeface="Calibri" panose="020F0502020204030204" pitchFamily="34" charset="0"/>
              <a:cs typeface="Calibri" panose="020F0502020204030204" pitchFamily="34" charset="0"/>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13" name="Image 12"/>
          <p:cNvPicPr>
            <a:picLocks noChangeAspect="1"/>
          </p:cNvPicPr>
          <p:nvPr/>
        </p:nvPicPr>
        <p:blipFill>
          <a:blip r:embed="rId5"/>
          <a:stretch>
            <a:fillRect/>
          </a:stretch>
        </p:blipFill>
        <p:spPr>
          <a:xfrm>
            <a:off x="2156430" y="2433519"/>
            <a:ext cx="4914900" cy="2600325"/>
          </a:xfrm>
          <a:prstGeom prst="rect">
            <a:avLst/>
          </a:prstGeom>
        </p:spPr>
      </p:pic>
    </p:spTree>
    <p:extLst>
      <p:ext uri="{BB962C8B-B14F-4D97-AF65-F5344CB8AC3E}">
        <p14:creationId xmlns:p14="http://schemas.microsoft.com/office/powerpoint/2010/main" val="272308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910299"/>
            <a:ext cx="8070290" cy="307777"/>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Une étape importante avant d'entraîner le modèle est d’augmenter les données et de les normaliser </a:t>
            </a:r>
            <a:r>
              <a:rPr lang="fr-FR" dirty="0" smtClean="0">
                <a:latin typeface="Calibri" panose="020F0502020204030204" pitchFamily="34" charset="0"/>
                <a:cs typeface="Calibri" panose="020F0502020204030204" pitchFamily="34" charset="0"/>
              </a:rPr>
              <a:t>:</a:t>
            </a:r>
            <a:endParaRPr lang="fr-MA" sz="1600" dirty="0">
              <a:latin typeface="Calibri" panose="020F0502020204030204" pitchFamily="34" charset="0"/>
              <a:cs typeface="Calibri" panose="020F0502020204030204" pitchFamily="34" charset="0"/>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2" name="Image 1"/>
          <p:cNvPicPr>
            <a:picLocks noChangeAspect="1"/>
          </p:cNvPicPr>
          <p:nvPr/>
        </p:nvPicPr>
        <p:blipFill>
          <a:blip r:embed="rId5"/>
          <a:stretch>
            <a:fillRect/>
          </a:stretch>
        </p:blipFill>
        <p:spPr>
          <a:xfrm>
            <a:off x="921635" y="2336800"/>
            <a:ext cx="3343275" cy="2181225"/>
          </a:xfrm>
          <a:prstGeom prst="rect">
            <a:avLst/>
          </a:prstGeom>
        </p:spPr>
      </p:pic>
      <p:pic>
        <p:nvPicPr>
          <p:cNvPr id="12" name="Image 11"/>
          <p:cNvPicPr>
            <a:picLocks noChangeAspect="1"/>
          </p:cNvPicPr>
          <p:nvPr/>
        </p:nvPicPr>
        <p:blipFill>
          <a:blip r:embed="rId6"/>
          <a:stretch>
            <a:fillRect/>
          </a:stretch>
        </p:blipFill>
        <p:spPr>
          <a:xfrm>
            <a:off x="4561608" y="2314976"/>
            <a:ext cx="2780532" cy="2691742"/>
          </a:xfrm>
          <a:prstGeom prst="rect">
            <a:avLst/>
          </a:prstGeom>
        </p:spPr>
      </p:pic>
    </p:spTree>
    <p:extLst>
      <p:ext uri="{BB962C8B-B14F-4D97-AF65-F5344CB8AC3E}">
        <p14:creationId xmlns:p14="http://schemas.microsoft.com/office/powerpoint/2010/main" val="91890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910299"/>
            <a:ext cx="8070290" cy="307777"/>
          </a:xfrm>
          <a:prstGeom prst="rect">
            <a:avLst/>
          </a:prstGeom>
          <a:noFill/>
        </p:spPr>
        <p:txBody>
          <a:bodyPr wrap="square" rtlCol="0">
            <a:spAutoFit/>
          </a:bodyPr>
          <a:lstStyle/>
          <a:p>
            <a:pPr algn="just"/>
            <a:r>
              <a:rPr lang="fr-FR">
                <a:latin typeface="Calibri" panose="020F0502020204030204" pitchFamily="34" charset="0"/>
                <a:cs typeface="Calibri" panose="020F0502020204030204" pitchFamily="34" charset="0"/>
              </a:rPr>
              <a:t>On entraîne le modèle avec des </a:t>
            </a:r>
            <a:r>
              <a:rPr lang="fr-FR" err="1">
                <a:latin typeface="Calibri" panose="020F0502020204030204" pitchFamily="34" charset="0"/>
                <a:cs typeface="Calibri" panose="020F0502020204030204" pitchFamily="34" charset="0"/>
              </a:rPr>
              <a:t>layers</a:t>
            </a:r>
            <a:r>
              <a:rPr lang="fr-FR">
                <a:latin typeface="Calibri" panose="020F0502020204030204" pitchFamily="34" charset="0"/>
                <a:cs typeface="Calibri" panose="020F0502020204030204" pitchFamily="34" charset="0"/>
              </a:rPr>
              <a:t> du modèle pré-entraîné (en mode </a:t>
            </a:r>
            <a:r>
              <a:rPr lang="fr-FR" err="1">
                <a:latin typeface="Calibri" panose="020F0502020204030204" pitchFamily="34" charset="0"/>
                <a:cs typeface="Calibri" panose="020F0502020204030204" pitchFamily="34" charset="0"/>
              </a:rPr>
              <a:t>freeze</a:t>
            </a:r>
            <a:r>
              <a:rPr lang="fr-FR">
                <a:latin typeface="Calibri" panose="020F0502020204030204" pitchFamily="34" charset="0"/>
                <a:cs typeface="Calibri" panose="020F0502020204030204" pitchFamily="34" charset="0"/>
              </a:rPr>
              <a:t>) :</a:t>
            </a:r>
            <a:endParaRPr lang="fr-MA" sz="1600">
              <a:latin typeface="Calibri" panose="020F0502020204030204" pitchFamily="34" charset="0"/>
              <a:cs typeface="Calibri" panose="020F0502020204030204" pitchFamily="34" charset="0"/>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2" name="Image 1"/>
          <p:cNvPicPr>
            <a:picLocks noChangeAspect="1"/>
          </p:cNvPicPr>
          <p:nvPr/>
        </p:nvPicPr>
        <p:blipFill>
          <a:blip r:embed="rId5"/>
          <a:stretch>
            <a:fillRect/>
          </a:stretch>
        </p:blipFill>
        <p:spPr>
          <a:xfrm>
            <a:off x="2820699" y="2296215"/>
            <a:ext cx="5248275" cy="542925"/>
          </a:xfrm>
          <a:prstGeom prst="rect">
            <a:avLst/>
          </a:prstGeom>
        </p:spPr>
      </p:pic>
      <p:sp>
        <p:nvSpPr>
          <p:cNvPr id="9" name="ZoneTexte 8">
            <a:extLst>
              <a:ext uri="{FF2B5EF4-FFF2-40B4-BE49-F238E27FC236}">
                <a16:creationId xmlns:a16="http://schemas.microsoft.com/office/drawing/2014/main" id="{ECCA845C-498D-3E4D-88C5-CCAED19AA046}"/>
              </a:ext>
            </a:extLst>
          </p:cNvPr>
          <p:cNvSpPr txBox="1"/>
          <p:nvPr/>
        </p:nvSpPr>
        <p:spPr>
          <a:xfrm>
            <a:off x="578735" y="2887608"/>
            <a:ext cx="8070290" cy="523220"/>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On dégèle maintenant le modèle de base et on forme l'ensemble du modèle de bout en bout avec un faible taux d'apprentissage</a:t>
            </a:r>
            <a:r>
              <a:rPr lang="fr-FR" dirty="0" smtClean="0">
                <a:latin typeface="Calibri" panose="020F0502020204030204" pitchFamily="34" charset="0"/>
                <a:cs typeface="Calibri" panose="020F0502020204030204" pitchFamily="34" charset="0"/>
              </a:rPr>
              <a:t>.</a:t>
            </a:r>
            <a:endParaRPr lang="fr-MA" sz="1600" dirty="0">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6"/>
          <a:stretch>
            <a:fillRect/>
          </a:stretch>
        </p:blipFill>
        <p:spPr>
          <a:xfrm>
            <a:off x="1496724" y="3508672"/>
            <a:ext cx="6572250" cy="1447800"/>
          </a:xfrm>
          <a:prstGeom prst="rect">
            <a:avLst/>
          </a:prstGeom>
        </p:spPr>
      </p:pic>
    </p:spTree>
    <p:extLst>
      <p:ext uri="{BB962C8B-B14F-4D97-AF65-F5344CB8AC3E}">
        <p14:creationId xmlns:p14="http://schemas.microsoft.com/office/powerpoint/2010/main" val="153649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ZoneTexte 2">
            <a:extLst>
              <a:ext uri="{FF2B5EF4-FFF2-40B4-BE49-F238E27FC236}">
                <a16:creationId xmlns:a16="http://schemas.microsoft.com/office/drawing/2014/main" id="{ECCA845C-498D-3E4D-88C5-CCAED19AA046}"/>
              </a:ext>
            </a:extLst>
          </p:cNvPr>
          <p:cNvSpPr txBox="1"/>
          <p:nvPr/>
        </p:nvSpPr>
        <p:spPr>
          <a:xfrm>
            <a:off x="578735" y="1910299"/>
            <a:ext cx="8070290" cy="307777"/>
          </a:xfrm>
          <a:prstGeom prst="rect">
            <a:avLst/>
          </a:prstGeom>
          <a:noFill/>
        </p:spPr>
        <p:txBody>
          <a:bodyPr wrap="square" rtlCol="0">
            <a:spAutoFit/>
          </a:bodyPr>
          <a:lstStyle/>
          <a:p>
            <a:pPr algn="just"/>
            <a:r>
              <a:rPr lang="fr-FR">
                <a:latin typeface="Calibri" panose="020F0502020204030204" pitchFamily="34" charset="0"/>
                <a:cs typeface="Calibri" panose="020F0502020204030204" pitchFamily="34" charset="0"/>
              </a:rPr>
              <a:t>Après avoir entraîné le modèle encore une fois avec les </a:t>
            </a:r>
            <a:r>
              <a:rPr lang="fr-FR" err="1">
                <a:latin typeface="Calibri" panose="020F0502020204030204" pitchFamily="34" charset="0"/>
                <a:cs typeface="Calibri" panose="020F0502020204030204" pitchFamily="34" charset="0"/>
              </a:rPr>
              <a:t>layers</a:t>
            </a:r>
            <a:r>
              <a:rPr lang="fr-FR">
                <a:latin typeface="Calibri" panose="020F0502020204030204" pitchFamily="34" charset="0"/>
                <a:cs typeface="Calibri" panose="020F0502020204030204" pitchFamily="34" charset="0"/>
              </a:rPr>
              <a:t> ajoutées :</a:t>
            </a:r>
            <a:endParaRPr lang="fr-MA" sz="1600">
              <a:latin typeface="Calibri" panose="020F0502020204030204" pitchFamily="34" charset="0"/>
              <a:cs typeface="Calibri" panose="020F0502020204030204" pitchFamily="34" charset="0"/>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2" name="Image 1"/>
          <p:cNvPicPr>
            <a:picLocks noChangeAspect="1"/>
          </p:cNvPicPr>
          <p:nvPr/>
        </p:nvPicPr>
        <p:blipFill>
          <a:blip r:embed="rId5"/>
          <a:stretch>
            <a:fillRect/>
          </a:stretch>
        </p:blipFill>
        <p:spPr>
          <a:xfrm>
            <a:off x="2820699" y="2296215"/>
            <a:ext cx="5248275" cy="542925"/>
          </a:xfrm>
          <a:prstGeom prst="rect">
            <a:avLst/>
          </a:prstGeom>
        </p:spPr>
      </p:pic>
      <p:sp>
        <p:nvSpPr>
          <p:cNvPr id="9" name="ZoneTexte 8">
            <a:extLst>
              <a:ext uri="{FF2B5EF4-FFF2-40B4-BE49-F238E27FC236}">
                <a16:creationId xmlns:a16="http://schemas.microsoft.com/office/drawing/2014/main" id="{ECCA845C-498D-3E4D-88C5-CCAED19AA046}"/>
              </a:ext>
            </a:extLst>
          </p:cNvPr>
          <p:cNvSpPr txBox="1"/>
          <p:nvPr/>
        </p:nvSpPr>
        <p:spPr>
          <a:xfrm>
            <a:off x="578735" y="2887608"/>
            <a:ext cx="8070290" cy="307777"/>
          </a:xfrm>
          <a:prstGeom prst="rect">
            <a:avLst/>
          </a:prstGeom>
          <a:noFill/>
        </p:spPr>
        <p:txBody>
          <a:bodyPr wrap="square" rtlCol="0">
            <a:spAutoFit/>
          </a:bodyPr>
          <a:lstStyle/>
          <a:p>
            <a:pPr algn="just"/>
            <a:r>
              <a:rPr lang="fr-FR">
                <a:latin typeface="Calibri" panose="020F0502020204030204" pitchFamily="34" charset="0"/>
                <a:cs typeface="Calibri" panose="020F0502020204030204" pitchFamily="34" charset="0"/>
              </a:rPr>
              <a:t>On obtient les valeurs de précision et du </a:t>
            </a:r>
            <a:r>
              <a:rPr lang="fr-FR" err="1">
                <a:latin typeface="Calibri" panose="020F0502020204030204" pitchFamily="34" charset="0"/>
                <a:cs typeface="Calibri" panose="020F0502020204030204" pitchFamily="34" charset="0"/>
              </a:rPr>
              <a:t>loss</a:t>
            </a:r>
            <a:r>
              <a:rPr lang="fr-FR">
                <a:latin typeface="Calibri" panose="020F0502020204030204" pitchFamily="34" charset="0"/>
                <a:cs typeface="Calibri" panose="020F0502020204030204" pitchFamily="34" charset="0"/>
              </a:rPr>
              <a:t> pour les données de validation :</a:t>
            </a:r>
            <a:endParaRPr lang="fr-MA" sz="1600">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6"/>
          <a:stretch>
            <a:fillRect/>
          </a:stretch>
        </p:blipFill>
        <p:spPr>
          <a:xfrm>
            <a:off x="578735" y="3379142"/>
            <a:ext cx="6162675" cy="971550"/>
          </a:xfrm>
          <a:prstGeom prst="rect">
            <a:avLst/>
          </a:prstGeom>
        </p:spPr>
      </p:pic>
    </p:spTree>
    <p:extLst>
      <p:ext uri="{BB962C8B-B14F-4D97-AF65-F5344CB8AC3E}">
        <p14:creationId xmlns:p14="http://schemas.microsoft.com/office/powerpoint/2010/main" val="360080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585708" y="605600"/>
            <a:ext cx="5640900" cy="801573"/>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Plan :</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1702" name="Google Shape;1702;p28"/>
          <p:cNvGrpSpPr/>
          <p:nvPr/>
        </p:nvGrpSpPr>
        <p:grpSpPr>
          <a:xfrm>
            <a:off x="660943" y="2092280"/>
            <a:ext cx="1714280" cy="1610551"/>
            <a:chOff x="1083025" y="1695421"/>
            <a:chExt cx="1834900" cy="1440563"/>
          </a:xfrm>
        </p:grpSpPr>
        <p:sp>
          <p:nvSpPr>
            <p:cNvPr id="1704" name="Google Shape;1704;p28"/>
            <p:cNvSpPr txBox="1"/>
            <p:nvPr/>
          </p:nvSpPr>
          <p:spPr>
            <a:xfrm>
              <a:off x="1278880" y="2689584"/>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dirty="0">
                  <a:solidFill>
                    <a:schemeClr val="accent2"/>
                  </a:solidFill>
                  <a:latin typeface="Bookman Old Style" panose="02050604050505020204" pitchFamily="18" charset="0"/>
                  <a:ea typeface="Barlow"/>
                  <a:cs typeface="Barlow"/>
                  <a:sym typeface="Barlow"/>
                </a:rPr>
                <a:t>Introduction</a:t>
              </a:r>
              <a:endParaRPr sz="1100" dirty="0">
                <a:solidFill>
                  <a:schemeClr val="accent2"/>
                </a:solidFill>
                <a:latin typeface="Bookman Old Style" panose="02050604050505020204" pitchFamily="18" charset="0"/>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9" name="Google Shape;1709;p28"/>
          <p:cNvGrpSpPr/>
          <p:nvPr/>
        </p:nvGrpSpPr>
        <p:grpSpPr>
          <a:xfrm>
            <a:off x="2173320" y="1956558"/>
            <a:ext cx="1687664" cy="1912230"/>
            <a:chOff x="1083025" y="1574025"/>
            <a:chExt cx="1834900" cy="1710403"/>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800" dirty="0">
                <a:solidFill>
                  <a:schemeClr val="accent2"/>
                </a:solidFill>
                <a:latin typeface="Barlow"/>
                <a:ea typeface="Barlow"/>
                <a:cs typeface="Barlow"/>
                <a:sym typeface="Barlow"/>
              </a:endParaRPr>
            </a:p>
          </p:txBody>
        </p:sp>
        <p:sp>
          <p:nvSpPr>
            <p:cNvPr id="1711" name="Google Shape;1711;p28"/>
            <p:cNvSpPr txBox="1"/>
            <p:nvPr/>
          </p:nvSpPr>
          <p:spPr>
            <a:xfrm>
              <a:off x="1257857" y="2838028"/>
              <a:ext cx="1491991"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dirty="0">
                  <a:solidFill>
                    <a:schemeClr val="accent2"/>
                  </a:solidFill>
                  <a:latin typeface="Bookman Old Style" panose="02050604050505020204" pitchFamily="18" charset="0"/>
                  <a:ea typeface="Barlow"/>
                  <a:cs typeface="Barlow"/>
                  <a:sym typeface="Barlow"/>
                </a:rPr>
                <a:t>Transfer Learning</a:t>
              </a:r>
              <a:endParaRPr sz="1200" dirty="0">
                <a:solidFill>
                  <a:schemeClr val="accent2"/>
                </a:solidFill>
                <a:latin typeface="Bookman Old Style" panose="02050604050505020204" pitchFamily="18" charset="0"/>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16" name="Google Shape;1716;p28"/>
          <p:cNvGrpSpPr/>
          <p:nvPr/>
        </p:nvGrpSpPr>
        <p:grpSpPr>
          <a:xfrm>
            <a:off x="5181263" y="2091472"/>
            <a:ext cx="1684595" cy="1800561"/>
            <a:chOff x="1083025" y="1695421"/>
            <a:chExt cx="1834900" cy="1610520"/>
          </a:xfrm>
        </p:grpSpPr>
        <p:sp>
          <p:nvSpPr>
            <p:cNvPr id="1718" name="Google Shape;1718;p28"/>
            <p:cNvSpPr txBox="1"/>
            <p:nvPr/>
          </p:nvSpPr>
          <p:spPr>
            <a:xfrm>
              <a:off x="1248067" y="2722543"/>
              <a:ext cx="1649348" cy="583398"/>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dirty="0">
                  <a:solidFill>
                    <a:schemeClr val="dk2"/>
                  </a:solidFill>
                  <a:latin typeface="Bookman Old Style" panose="02050604050505020204" pitchFamily="18" charset="0"/>
                  <a:ea typeface="Barlow"/>
                  <a:cs typeface="Barlow"/>
                  <a:sym typeface="Barlow"/>
                </a:rPr>
                <a:t>Construction des </a:t>
              </a:r>
              <a:r>
                <a:rPr lang="en-US" dirty="0" err="1">
                  <a:solidFill>
                    <a:schemeClr val="dk2"/>
                  </a:solidFill>
                  <a:latin typeface="Bookman Old Style" panose="02050604050505020204" pitchFamily="18" charset="0"/>
                  <a:ea typeface="Barlow"/>
                  <a:cs typeface="Barlow"/>
                  <a:sym typeface="Barlow"/>
                </a:rPr>
                <a:t>modèles</a:t>
              </a:r>
              <a:endParaRPr>
                <a:solidFill>
                  <a:schemeClr val="dk2"/>
                </a:solidFill>
                <a:latin typeface="Bookman Old Style" panose="02050604050505020204" pitchFamily="18" charset="0"/>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681176" y="2091389"/>
            <a:ext cx="1854614" cy="1668290"/>
            <a:chOff x="1083025" y="1695421"/>
            <a:chExt cx="2040458" cy="1492209"/>
          </a:xfrm>
        </p:grpSpPr>
        <p:sp>
          <p:nvSpPr>
            <p:cNvPr id="1725" name="Google Shape;1725;p28"/>
            <p:cNvSpPr txBox="1"/>
            <p:nvPr/>
          </p:nvSpPr>
          <p:spPr>
            <a:xfrm>
              <a:off x="1618383" y="2741230"/>
              <a:ext cx="1505100" cy="446400"/>
            </a:xfrm>
            <a:prstGeom prst="rect">
              <a:avLst/>
            </a:prstGeom>
            <a:noFill/>
            <a:ln>
              <a:noFill/>
            </a:ln>
          </p:spPr>
          <p:txBody>
            <a:bodyPr spcFirstLastPara="1" wrap="square" lIns="91425" tIns="91425" rIns="91425" bIns="91425" anchor="b" anchorCtr="0">
              <a:noAutofit/>
            </a:bodyPr>
            <a:lstStyle/>
            <a:p>
              <a:pPr lvl="0">
                <a:lnSpc>
                  <a:spcPct val="115000"/>
                </a:lnSpc>
              </a:pPr>
              <a:r>
                <a:rPr lang="fr-MA">
                  <a:solidFill>
                    <a:schemeClr val="dk2"/>
                  </a:solidFill>
                  <a:latin typeface="Bookman Old Style" panose="02050604050505020204" pitchFamily="18" charset="0"/>
                  <a:ea typeface="Barlow"/>
                  <a:cs typeface="Barlow"/>
                  <a:sym typeface="Barlow"/>
                </a:rPr>
                <a:t>Résultats</a:t>
              </a:r>
              <a:endParaRPr>
                <a:solidFill>
                  <a:schemeClr val="dk2"/>
                </a:solidFill>
                <a:latin typeface="Bookman Old Style" panose="02050604050505020204" pitchFamily="18" charset="0"/>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1710;p28">
            <a:extLst>
              <a:ext uri="{FF2B5EF4-FFF2-40B4-BE49-F238E27FC236}">
                <a16:creationId xmlns:a16="http://schemas.microsoft.com/office/drawing/2014/main" id="{A72DEDB1-7B52-F049-9AC5-F986931E89A3}"/>
              </a:ext>
            </a:extLst>
          </p:cNvPr>
          <p:cNvSpPr txBox="1"/>
          <p:nvPr/>
        </p:nvSpPr>
        <p:spPr>
          <a:xfrm>
            <a:off x="843923" y="1749084"/>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a:solidFill>
                  <a:schemeClr val="accent2"/>
                </a:solidFill>
                <a:latin typeface="Barlow"/>
                <a:ea typeface="Barlow"/>
                <a:cs typeface="Barlow"/>
                <a:sym typeface="Barlow"/>
              </a:rPr>
              <a:t>1</a:t>
            </a:r>
            <a:endParaRPr sz="2000">
              <a:solidFill>
                <a:schemeClr val="accent2"/>
              </a:solidFill>
              <a:latin typeface="Barlow"/>
              <a:ea typeface="Barlow"/>
              <a:cs typeface="Barlow"/>
              <a:sym typeface="Barlow"/>
            </a:endParaRPr>
          </a:p>
        </p:txBody>
      </p:sp>
      <p:sp>
        <p:nvSpPr>
          <p:cNvPr id="35" name="Google Shape;1710;p28">
            <a:extLst>
              <a:ext uri="{FF2B5EF4-FFF2-40B4-BE49-F238E27FC236}">
                <a16:creationId xmlns:a16="http://schemas.microsoft.com/office/drawing/2014/main" id="{665B2DBF-FB77-EE45-864F-CA2D6CAFFC43}"/>
              </a:ext>
            </a:extLst>
          </p:cNvPr>
          <p:cNvSpPr txBox="1"/>
          <p:nvPr/>
        </p:nvSpPr>
        <p:spPr>
          <a:xfrm>
            <a:off x="2417335" y="1758261"/>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a:solidFill>
                  <a:schemeClr val="accent2"/>
                </a:solidFill>
                <a:latin typeface="Barlow"/>
                <a:ea typeface="Barlow"/>
                <a:cs typeface="Barlow"/>
                <a:sym typeface="Barlow"/>
              </a:rPr>
              <a:t>2</a:t>
            </a:r>
            <a:endParaRPr sz="2000">
              <a:solidFill>
                <a:schemeClr val="accent2"/>
              </a:solidFill>
              <a:latin typeface="Barlow"/>
              <a:ea typeface="Barlow"/>
              <a:cs typeface="Barlow"/>
              <a:sym typeface="Barlow"/>
            </a:endParaRPr>
          </a:p>
        </p:txBody>
      </p:sp>
      <p:sp>
        <p:nvSpPr>
          <p:cNvPr id="36" name="Google Shape;1710;p28">
            <a:extLst>
              <a:ext uri="{FF2B5EF4-FFF2-40B4-BE49-F238E27FC236}">
                <a16:creationId xmlns:a16="http://schemas.microsoft.com/office/drawing/2014/main" id="{C08741F3-7B7F-7A4A-A7F4-DAF43A7094F2}"/>
              </a:ext>
            </a:extLst>
          </p:cNvPr>
          <p:cNvSpPr txBox="1"/>
          <p:nvPr/>
        </p:nvSpPr>
        <p:spPr>
          <a:xfrm>
            <a:off x="6965945" y="1787936"/>
            <a:ext cx="697967" cy="230988"/>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a:solidFill>
                  <a:schemeClr val="bg1">
                    <a:lumMod val="50000"/>
                  </a:schemeClr>
                </a:solidFill>
                <a:latin typeface="Barlow"/>
                <a:ea typeface="Barlow"/>
                <a:cs typeface="Barlow"/>
                <a:sym typeface="Barlow"/>
              </a:rPr>
              <a:t>5</a:t>
            </a:r>
            <a:endParaRPr sz="2000">
              <a:solidFill>
                <a:schemeClr val="bg1">
                  <a:lumMod val="50000"/>
                </a:schemeClr>
              </a:solidFill>
              <a:latin typeface="Barlow"/>
              <a:ea typeface="Barlow"/>
              <a:cs typeface="Barlow"/>
              <a:sym typeface="Barlow"/>
            </a:endParaRPr>
          </a:p>
        </p:txBody>
      </p:sp>
      <p:sp>
        <p:nvSpPr>
          <p:cNvPr id="37" name="Google Shape;1710;p28">
            <a:extLst>
              <a:ext uri="{FF2B5EF4-FFF2-40B4-BE49-F238E27FC236}">
                <a16:creationId xmlns:a16="http://schemas.microsoft.com/office/drawing/2014/main" id="{54A0FDFB-E5EE-C449-8761-BF10241BDFD8}"/>
              </a:ext>
            </a:extLst>
          </p:cNvPr>
          <p:cNvSpPr txBox="1"/>
          <p:nvPr/>
        </p:nvSpPr>
        <p:spPr>
          <a:xfrm>
            <a:off x="5392533" y="1749084"/>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2000">
                <a:solidFill>
                  <a:schemeClr val="bg1">
                    <a:lumMod val="50000"/>
                  </a:schemeClr>
                </a:solidFill>
                <a:latin typeface="Barlow"/>
                <a:ea typeface="Barlow"/>
                <a:cs typeface="Barlow"/>
                <a:sym typeface="Barlow"/>
              </a:rPr>
              <a:t>4</a:t>
            </a:r>
            <a:endParaRPr sz="2000">
              <a:solidFill>
                <a:schemeClr val="bg1">
                  <a:lumMod val="50000"/>
                </a:schemeClr>
              </a:solidFill>
              <a:latin typeface="Barlow"/>
              <a:ea typeface="Barlow"/>
              <a:cs typeface="Barlow"/>
              <a:sym typeface="Barlow"/>
            </a:endParaRPr>
          </a:p>
        </p:txBody>
      </p:sp>
      <p:grpSp>
        <p:nvGrpSpPr>
          <p:cNvPr id="40" name="Google Shape;1709;p28"/>
          <p:cNvGrpSpPr/>
          <p:nvPr/>
        </p:nvGrpSpPr>
        <p:grpSpPr>
          <a:xfrm>
            <a:off x="3706394" y="1956558"/>
            <a:ext cx="1643611" cy="1915374"/>
            <a:chOff x="1083025" y="1574025"/>
            <a:chExt cx="1834900" cy="1713215"/>
          </a:xfrm>
        </p:grpSpPr>
        <p:sp>
          <p:nvSpPr>
            <p:cNvPr id="45"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800">
                <a:solidFill>
                  <a:schemeClr val="accent2"/>
                </a:solidFill>
                <a:latin typeface="Barlow"/>
                <a:ea typeface="Barlow"/>
                <a:cs typeface="Barlow"/>
                <a:sym typeface="Barlow"/>
              </a:endParaRPr>
            </a:p>
          </p:txBody>
        </p:sp>
        <p:sp>
          <p:nvSpPr>
            <p:cNvPr id="46" name="Google Shape;1711;p28"/>
            <p:cNvSpPr txBox="1"/>
            <p:nvPr/>
          </p:nvSpPr>
          <p:spPr>
            <a:xfrm>
              <a:off x="1242957" y="2840840"/>
              <a:ext cx="1493779"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err="1">
                  <a:solidFill>
                    <a:schemeClr val="accent2"/>
                  </a:solidFill>
                  <a:latin typeface="Bookman Old Style" panose="02050604050505020204" pitchFamily="18" charset="0"/>
                  <a:ea typeface="Barlow"/>
                  <a:cs typeface="Barlow"/>
                  <a:sym typeface="Barlow"/>
                </a:rPr>
                <a:t>Présentation</a:t>
              </a:r>
              <a:r>
                <a:rPr lang="en-US">
                  <a:solidFill>
                    <a:schemeClr val="accent2"/>
                  </a:solidFill>
                  <a:latin typeface="Bookman Old Style" panose="02050604050505020204" pitchFamily="18" charset="0"/>
                  <a:ea typeface="Barlow"/>
                  <a:cs typeface="Barlow"/>
                  <a:sym typeface="Barlow"/>
                </a:rPr>
                <a:t> des </a:t>
              </a:r>
              <a:r>
                <a:rPr lang="en-US" err="1">
                  <a:solidFill>
                    <a:schemeClr val="accent2"/>
                  </a:solidFill>
                  <a:latin typeface="Bookman Old Style" panose="02050604050505020204" pitchFamily="18" charset="0"/>
                  <a:ea typeface="Barlow"/>
                  <a:cs typeface="Barlow"/>
                  <a:sym typeface="Barlow"/>
                </a:rPr>
                <a:t>données</a:t>
              </a:r>
              <a:endParaRPr sz="1200">
                <a:solidFill>
                  <a:schemeClr val="accent2"/>
                </a:solidFill>
                <a:latin typeface="Bookman Old Style" panose="02050604050505020204" pitchFamily="18" charset="0"/>
                <a:ea typeface="Barlow"/>
                <a:cs typeface="Barlow"/>
                <a:sym typeface="Barlow"/>
              </a:endParaRPr>
            </a:p>
          </p:txBody>
        </p:sp>
        <p:cxnSp>
          <p:nvCxnSpPr>
            <p:cNvPr id="47"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48"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710;p28">
            <a:extLst>
              <a:ext uri="{FF2B5EF4-FFF2-40B4-BE49-F238E27FC236}">
                <a16:creationId xmlns:a16="http://schemas.microsoft.com/office/drawing/2014/main" id="{665B2DBF-FB77-EE45-864F-CA2D6CAFFC43}"/>
              </a:ext>
            </a:extLst>
          </p:cNvPr>
          <p:cNvSpPr txBox="1"/>
          <p:nvPr/>
        </p:nvSpPr>
        <p:spPr>
          <a:xfrm>
            <a:off x="3849653" y="1758261"/>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fr-FR" sz="2000">
                <a:solidFill>
                  <a:schemeClr val="accent2"/>
                </a:solidFill>
                <a:latin typeface="Barlow"/>
                <a:ea typeface="Barlow"/>
                <a:cs typeface="Barlow"/>
                <a:sym typeface="Barlow"/>
              </a:rPr>
              <a:t>3</a:t>
            </a:r>
            <a:endParaRPr sz="2000">
              <a:solidFill>
                <a:schemeClr val="accent2"/>
              </a:solidFill>
              <a:latin typeface="Barlow"/>
              <a:ea typeface="Barlow"/>
              <a:cs typeface="Barlow"/>
              <a:sym typeface="Barlow"/>
            </a:endParaRPr>
          </a:p>
        </p:txBody>
      </p:sp>
    </p:spTree>
    <p:extLst>
      <p:ext uri="{BB962C8B-B14F-4D97-AF65-F5344CB8AC3E}">
        <p14:creationId xmlns:p14="http://schemas.microsoft.com/office/powerpoint/2010/main" val="407776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2: </a:t>
            </a:r>
            <a:br>
              <a:rPr lang="en" sz="4400">
                <a:solidFill>
                  <a:schemeClr val="accent1"/>
                </a:solidFill>
              </a:rPr>
            </a:br>
            <a:r>
              <a:rPr lang="en" sz="3600">
                <a:solidFill>
                  <a:schemeClr val="accent1"/>
                </a:solidFill>
              </a:rPr>
              <a:t>Inception v</a:t>
            </a:r>
            <a:r>
              <a:rPr lang="en" sz="4000">
                <a:solidFill>
                  <a:schemeClr val="accent1"/>
                </a:solidFill>
              </a:rPr>
              <a:t>3</a:t>
            </a:r>
            <a:r>
              <a:rPr lang="en" sz="4400">
                <a:solidFill>
                  <a:schemeClr val="accent1"/>
                </a:solidFill>
              </a:rPr>
              <a:t> </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6"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sp>
        <p:nvSpPr>
          <p:cNvPr id="7" name="ZoneTexte 6">
            <a:extLst>
              <a:ext uri="{FF2B5EF4-FFF2-40B4-BE49-F238E27FC236}">
                <a16:creationId xmlns:a16="http://schemas.microsoft.com/office/drawing/2014/main" id="{ECCA845C-498D-3E4D-88C5-CCAED19AA046}"/>
              </a:ext>
            </a:extLst>
          </p:cNvPr>
          <p:cNvSpPr txBox="1"/>
          <p:nvPr/>
        </p:nvSpPr>
        <p:spPr>
          <a:xfrm>
            <a:off x="578735" y="1910299"/>
            <a:ext cx="8070290" cy="1169551"/>
          </a:xfrm>
          <a:prstGeom prst="rect">
            <a:avLst/>
          </a:prstGeom>
          <a:noFill/>
        </p:spPr>
        <p:txBody>
          <a:bodyPr wrap="square" rtlCol="0">
            <a:spAutoFit/>
          </a:bodyPr>
          <a:lstStyle/>
          <a:p>
            <a:pPr algn="just"/>
            <a:r>
              <a:rPr lang="fr-FR" err="1">
                <a:latin typeface="Calibri" panose="020F0502020204030204" pitchFamily="34" charset="0"/>
                <a:cs typeface="Calibri" panose="020F0502020204030204" pitchFamily="34" charset="0"/>
              </a:rPr>
              <a:t>Inception</a:t>
            </a:r>
            <a:r>
              <a:rPr lang="fr-FR">
                <a:latin typeface="Calibri" panose="020F0502020204030204" pitchFamily="34" charset="0"/>
                <a:cs typeface="Calibri" panose="020F0502020204030204" pitchFamily="34" charset="0"/>
              </a:rPr>
              <a:t> v3 est un réseau neuronal </a:t>
            </a:r>
            <a:r>
              <a:rPr lang="fr-FR" err="1">
                <a:latin typeface="Calibri" panose="020F0502020204030204" pitchFamily="34" charset="0"/>
                <a:cs typeface="Calibri" panose="020F0502020204030204" pitchFamily="34" charset="0"/>
              </a:rPr>
              <a:t>convolutif</a:t>
            </a:r>
            <a:r>
              <a:rPr lang="fr-FR">
                <a:latin typeface="Calibri" panose="020F0502020204030204" pitchFamily="34" charset="0"/>
                <a:cs typeface="Calibri" panose="020F0502020204030204" pitchFamily="34" charset="0"/>
              </a:rPr>
              <a:t> destiné à aider à l'analyse d'images et à la détection d'objets, et a fait ses débuts en tant que module pour </a:t>
            </a:r>
            <a:r>
              <a:rPr lang="fr-FR" err="1">
                <a:latin typeface="Calibri" panose="020F0502020204030204" pitchFamily="34" charset="0"/>
                <a:cs typeface="Calibri" panose="020F0502020204030204" pitchFamily="34" charset="0"/>
              </a:rPr>
              <a:t>Googlenet</a:t>
            </a:r>
            <a:r>
              <a:rPr lang="fr-FR">
                <a:latin typeface="Calibri" panose="020F0502020204030204" pitchFamily="34" charset="0"/>
                <a:cs typeface="Calibri" panose="020F0502020204030204" pitchFamily="34" charset="0"/>
              </a:rPr>
              <a:t>. Une de ces utilisations est dans les sciences de la vie, où elle aide à la recherche sur la leucémie. Le nom original (</a:t>
            </a:r>
            <a:r>
              <a:rPr lang="fr-FR" err="1">
                <a:latin typeface="Calibri" panose="020F0502020204030204" pitchFamily="34" charset="0"/>
                <a:cs typeface="Calibri" panose="020F0502020204030204" pitchFamily="34" charset="0"/>
              </a:rPr>
              <a:t>Inception</a:t>
            </a:r>
            <a:r>
              <a:rPr lang="fr-FR">
                <a:latin typeface="Calibri" panose="020F0502020204030204" pitchFamily="34" charset="0"/>
                <a:cs typeface="Calibri" panose="020F0502020204030204" pitchFamily="34" charset="0"/>
              </a:rPr>
              <a:t>) a été nommé de cette façon après qu'un « </a:t>
            </a:r>
            <a:r>
              <a:rPr lang="fr-FR" err="1">
                <a:latin typeface="Calibri" panose="020F0502020204030204" pitchFamily="34" charset="0"/>
                <a:cs typeface="Calibri" panose="020F0502020204030204" pitchFamily="34" charset="0"/>
              </a:rPr>
              <a:t>meme</a:t>
            </a:r>
            <a:r>
              <a:rPr lang="fr-FR">
                <a:latin typeface="Calibri" panose="020F0502020204030204" pitchFamily="34" charset="0"/>
                <a:cs typeface="Calibri" panose="020F0502020204030204" pitchFamily="34" charset="0"/>
              </a:rPr>
              <a:t> » Internet populaire « nous devons aller plus loin » est devenu viral, citant une phrase du film </a:t>
            </a:r>
            <a:r>
              <a:rPr lang="fr-FR" err="1">
                <a:latin typeface="Calibri" panose="020F0502020204030204" pitchFamily="34" charset="0"/>
                <a:cs typeface="Calibri" panose="020F0502020204030204" pitchFamily="34" charset="0"/>
              </a:rPr>
              <a:t>Inception</a:t>
            </a:r>
            <a:r>
              <a:rPr lang="fr-FR">
                <a:latin typeface="Calibri" panose="020F0502020204030204" pitchFamily="34" charset="0"/>
                <a:cs typeface="Calibri" panose="020F0502020204030204" pitchFamily="34" charset="0"/>
              </a:rPr>
              <a:t> de Christopher Nolan.</a:t>
            </a:r>
            <a:endParaRPr lang="fr-MA" sz="1600">
              <a:latin typeface="Calibri" panose="020F0502020204030204" pitchFamily="34" charset="0"/>
              <a:cs typeface="Calibri" panose="020F0502020204030204" pitchFamily="34" charset="0"/>
            </a:endParaRPr>
          </a:p>
        </p:txBody>
      </p:sp>
      <p:pic>
        <p:nvPicPr>
          <p:cNvPr id="2" name="Image 1"/>
          <p:cNvPicPr>
            <a:picLocks noChangeAspect="1"/>
          </p:cNvPicPr>
          <p:nvPr/>
        </p:nvPicPr>
        <p:blipFill>
          <a:blip r:embed="rId5"/>
          <a:stretch>
            <a:fillRect/>
          </a:stretch>
        </p:blipFill>
        <p:spPr>
          <a:xfrm>
            <a:off x="3235469" y="3079850"/>
            <a:ext cx="5229225" cy="438150"/>
          </a:xfrm>
          <a:prstGeom prst="rect">
            <a:avLst/>
          </a:prstGeom>
        </p:spPr>
      </p:pic>
      <p:pic>
        <p:nvPicPr>
          <p:cNvPr id="4" name="Image 3"/>
          <p:cNvPicPr>
            <a:picLocks noChangeAspect="1"/>
          </p:cNvPicPr>
          <p:nvPr/>
        </p:nvPicPr>
        <p:blipFill>
          <a:blip r:embed="rId6"/>
          <a:stretch>
            <a:fillRect/>
          </a:stretch>
        </p:blipFill>
        <p:spPr>
          <a:xfrm>
            <a:off x="613380" y="3654088"/>
            <a:ext cx="4341070" cy="1291985"/>
          </a:xfrm>
          <a:prstGeom prst="rect">
            <a:avLst/>
          </a:prstGeom>
        </p:spPr>
      </p:pic>
    </p:spTree>
    <p:extLst>
      <p:ext uri="{BB962C8B-B14F-4D97-AF65-F5344CB8AC3E}">
        <p14:creationId xmlns:p14="http://schemas.microsoft.com/office/powerpoint/2010/main" val="172357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2: </a:t>
            </a:r>
            <a:br>
              <a:rPr lang="en" sz="4400">
                <a:solidFill>
                  <a:schemeClr val="accent1"/>
                </a:solidFill>
              </a:rPr>
            </a:br>
            <a:r>
              <a:rPr lang="en" sz="3600">
                <a:solidFill>
                  <a:schemeClr val="accent1"/>
                </a:solidFill>
              </a:rPr>
              <a:t>Inception v</a:t>
            </a:r>
            <a:r>
              <a:rPr lang="en" sz="4000">
                <a:solidFill>
                  <a:schemeClr val="accent1"/>
                </a:solidFill>
              </a:rPr>
              <a:t>3</a:t>
            </a:r>
            <a:r>
              <a:rPr lang="en" sz="4400">
                <a:solidFill>
                  <a:schemeClr val="accent1"/>
                </a:solidFill>
              </a:rPr>
              <a:t> </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6"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sp>
        <p:nvSpPr>
          <p:cNvPr id="7" name="ZoneTexte 6">
            <a:extLst>
              <a:ext uri="{FF2B5EF4-FFF2-40B4-BE49-F238E27FC236}">
                <a16:creationId xmlns:a16="http://schemas.microsoft.com/office/drawing/2014/main" id="{ECCA845C-498D-3E4D-88C5-CCAED19AA046}"/>
              </a:ext>
            </a:extLst>
          </p:cNvPr>
          <p:cNvSpPr txBox="1"/>
          <p:nvPr/>
        </p:nvSpPr>
        <p:spPr>
          <a:xfrm>
            <a:off x="578735" y="1910299"/>
            <a:ext cx="8070290" cy="307777"/>
          </a:xfrm>
          <a:prstGeom prst="rect">
            <a:avLst/>
          </a:prstGeom>
          <a:noFill/>
        </p:spPr>
        <p:txBody>
          <a:bodyPr wrap="square" rtlCol="0">
            <a:spAutoFit/>
          </a:bodyPr>
          <a:lstStyle/>
          <a:p>
            <a:pPr algn="just"/>
            <a:r>
              <a:rPr lang="fr-FR">
                <a:latin typeface="Calibri" panose="020F0502020204030204" pitchFamily="34" charset="0"/>
                <a:cs typeface="Calibri" panose="020F0502020204030204" pitchFamily="34" charset="0"/>
              </a:rPr>
              <a:t>On obtient les valeurs de précision et du </a:t>
            </a:r>
            <a:r>
              <a:rPr lang="fr-FR" err="1">
                <a:latin typeface="Calibri" panose="020F0502020204030204" pitchFamily="34" charset="0"/>
                <a:cs typeface="Calibri" panose="020F0502020204030204" pitchFamily="34" charset="0"/>
              </a:rPr>
              <a:t>loss</a:t>
            </a:r>
            <a:r>
              <a:rPr lang="fr-FR">
                <a:latin typeface="Calibri" panose="020F0502020204030204" pitchFamily="34" charset="0"/>
                <a:cs typeface="Calibri" panose="020F0502020204030204" pitchFamily="34" charset="0"/>
              </a:rPr>
              <a:t> pour les données de validation :</a:t>
            </a:r>
            <a:endParaRPr lang="fr-MA" sz="1600">
              <a:latin typeface="Calibri" panose="020F0502020204030204" pitchFamily="34" charset="0"/>
              <a:cs typeface="Calibri" panose="020F0502020204030204" pitchFamily="34" charset="0"/>
            </a:endParaRPr>
          </a:p>
        </p:txBody>
      </p:sp>
      <p:pic>
        <p:nvPicPr>
          <p:cNvPr id="3" name="Image 2"/>
          <p:cNvPicPr>
            <a:picLocks noChangeAspect="1"/>
          </p:cNvPicPr>
          <p:nvPr/>
        </p:nvPicPr>
        <p:blipFill>
          <a:blip r:embed="rId5"/>
          <a:stretch>
            <a:fillRect/>
          </a:stretch>
        </p:blipFill>
        <p:spPr>
          <a:xfrm>
            <a:off x="578735" y="2316528"/>
            <a:ext cx="6210300" cy="981075"/>
          </a:xfrm>
          <a:prstGeom prst="rect">
            <a:avLst/>
          </a:prstGeom>
        </p:spPr>
      </p:pic>
    </p:spTree>
    <p:extLst>
      <p:ext uri="{BB962C8B-B14F-4D97-AF65-F5344CB8AC3E}">
        <p14:creationId xmlns:p14="http://schemas.microsoft.com/office/powerpoint/2010/main" val="240342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261055" y="1904442"/>
            <a:ext cx="3091026" cy="99690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Résultats</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5</a:t>
            </a:r>
            <a:endParaRPr sz="3600" b="1">
              <a:solidFill>
                <a:schemeClr val="lt1"/>
              </a:solidFill>
              <a:latin typeface="Barlow"/>
              <a:ea typeface="Barlow"/>
              <a:cs typeface="Barlow"/>
              <a:sym typeface="Barlow"/>
            </a:endParaRPr>
          </a:p>
        </p:txBody>
      </p:sp>
      <p:grpSp>
        <p:nvGrpSpPr>
          <p:cNvPr id="111" name="Google Shape;348;p13">
            <a:extLst>
              <a:ext uri="{FF2B5EF4-FFF2-40B4-BE49-F238E27FC236}">
                <a16:creationId xmlns:a16="http://schemas.microsoft.com/office/drawing/2014/main" id="{D6549592-1DFF-9A4E-BD12-4A9A7C5AD6BF}"/>
              </a:ext>
            </a:extLst>
          </p:cNvPr>
          <p:cNvGrpSpPr/>
          <p:nvPr/>
        </p:nvGrpSpPr>
        <p:grpSpPr>
          <a:xfrm>
            <a:off x="6076565" y="1528673"/>
            <a:ext cx="2706354" cy="2086154"/>
            <a:chOff x="6986665" y="3298709"/>
            <a:chExt cx="1817809" cy="1077669"/>
          </a:xfrm>
        </p:grpSpPr>
        <p:sp>
          <p:nvSpPr>
            <p:cNvPr id="112" name="Google Shape;349;p13">
              <a:extLst>
                <a:ext uri="{FF2B5EF4-FFF2-40B4-BE49-F238E27FC236}">
                  <a16:creationId xmlns:a16="http://schemas.microsoft.com/office/drawing/2014/main" id="{58F97F28-2078-1E4A-9263-F7998049DA55}"/>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50;p13">
              <a:extLst>
                <a:ext uri="{FF2B5EF4-FFF2-40B4-BE49-F238E27FC236}">
                  <a16:creationId xmlns:a16="http://schemas.microsoft.com/office/drawing/2014/main" id="{EF997FA9-1631-5F40-83AF-A0C450551C76}"/>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51;p13">
              <a:extLst>
                <a:ext uri="{FF2B5EF4-FFF2-40B4-BE49-F238E27FC236}">
                  <a16:creationId xmlns:a16="http://schemas.microsoft.com/office/drawing/2014/main" id="{4373A524-C452-CC45-9576-0CCBBA0E942A}"/>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52;p13">
              <a:extLst>
                <a:ext uri="{FF2B5EF4-FFF2-40B4-BE49-F238E27FC236}">
                  <a16:creationId xmlns:a16="http://schemas.microsoft.com/office/drawing/2014/main" id="{9BFF19AC-6947-1144-9914-8618E7434796}"/>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53;p13">
              <a:extLst>
                <a:ext uri="{FF2B5EF4-FFF2-40B4-BE49-F238E27FC236}">
                  <a16:creationId xmlns:a16="http://schemas.microsoft.com/office/drawing/2014/main" id="{D90D0422-ECC1-E749-8765-AEF4D9007673}"/>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54;p13">
              <a:extLst>
                <a:ext uri="{FF2B5EF4-FFF2-40B4-BE49-F238E27FC236}">
                  <a16:creationId xmlns:a16="http://schemas.microsoft.com/office/drawing/2014/main" id="{B3DCC803-FE4A-F34D-B5BD-CCED06B6448E}"/>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55;p13">
              <a:extLst>
                <a:ext uri="{FF2B5EF4-FFF2-40B4-BE49-F238E27FC236}">
                  <a16:creationId xmlns:a16="http://schemas.microsoft.com/office/drawing/2014/main" id="{78B0568D-140E-6945-996A-58DBF1EA70C4}"/>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56;p13">
              <a:extLst>
                <a:ext uri="{FF2B5EF4-FFF2-40B4-BE49-F238E27FC236}">
                  <a16:creationId xmlns:a16="http://schemas.microsoft.com/office/drawing/2014/main" id="{86C3C1F9-DC53-A544-8EA1-904213720C4D}"/>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57;p13">
              <a:extLst>
                <a:ext uri="{FF2B5EF4-FFF2-40B4-BE49-F238E27FC236}">
                  <a16:creationId xmlns:a16="http://schemas.microsoft.com/office/drawing/2014/main" id="{98D89F74-36C9-EF49-A75F-9CD51F28BABC}"/>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58;p13">
              <a:extLst>
                <a:ext uri="{FF2B5EF4-FFF2-40B4-BE49-F238E27FC236}">
                  <a16:creationId xmlns:a16="http://schemas.microsoft.com/office/drawing/2014/main" id="{2000BAED-D022-8B40-9965-9CB47ABD2EE0}"/>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59;p13">
              <a:extLst>
                <a:ext uri="{FF2B5EF4-FFF2-40B4-BE49-F238E27FC236}">
                  <a16:creationId xmlns:a16="http://schemas.microsoft.com/office/drawing/2014/main" id="{8717A061-80FC-094A-BBD7-AF57283F61FF}"/>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60;p13">
              <a:extLst>
                <a:ext uri="{FF2B5EF4-FFF2-40B4-BE49-F238E27FC236}">
                  <a16:creationId xmlns:a16="http://schemas.microsoft.com/office/drawing/2014/main" id="{28F2A238-1240-8D41-ABB1-C903F879EC5E}"/>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61;p13">
              <a:extLst>
                <a:ext uri="{FF2B5EF4-FFF2-40B4-BE49-F238E27FC236}">
                  <a16:creationId xmlns:a16="http://schemas.microsoft.com/office/drawing/2014/main" id="{00BBCA87-1A51-F845-9AC3-2DA3E12F35AE}"/>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62;p13">
              <a:extLst>
                <a:ext uri="{FF2B5EF4-FFF2-40B4-BE49-F238E27FC236}">
                  <a16:creationId xmlns:a16="http://schemas.microsoft.com/office/drawing/2014/main" id="{D2D83BD7-F451-C147-8539-EA094DC5F0DB}"/>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63;p13">
              <a:extLst>
                <a:ext uri="{FF2B5EF4-FFF2-40B4-BE49-F238E27FC236}">
                  <a16:creationId xmlns:a16="http://schemas.microsoft.com/office/drawing/2014/main" id="{C6CF7F34-0985-4B41-9962-DC8C1175B7A7}"/>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64;p13">
              <a:extLst>
                <a:ext uri="{FF2B5EF4-FFF2-40B4-BE49-F238E27FC236}">
                  <a16:creationId xmlns:a16="http://schemas.microsoft.com/office/drawing/2014/main" id="{B4813511-EFD5-9747-BCB4-6DBF18CB5668}"/>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65;p13">
              <a:extLst>
                <a:ext uri="{FF2B5EF4-FFF2-40B4-BE49-F238E27FC236}">
                  <a16:creationId xmlns:a16="http://schemas.microsoft.com/office/drawing/2014/main" id="{BCB9C37B-064F-F942-9411-93C6AAEE681A}"/>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66;p13">
              <a:extLst>
                <a:ext uri="{FF2B5EF4-FFF2-40B4-BE49-F238E27FC236}">
                  <a16:creationId xmlns:a16="http://schemas.microsoft.com/office/drawing/2014/main" id="{9DC0731C-0560-E143-A677-5D134D40C8F2}"/>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67;p13">
              <a:extLst>
                <a:ext uri="{FF2B5EF4-FFF2-40B4-BE49-F238E27FC236}">
                  <a16:creationId xmlns:a16="http://schemas.microsoft.com/office/drawing/2014/main" id="{CF22E3AA-26C4-9548-AEEC-4B9D9AC2B819}"/>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68;p13">
              <a:extLst>
                <a:ext uri="{FF2B5EF4-FFF2-40B4-BE49-F238E27FC236}">
                  <a16:creationId xmlns:a16="http://schemas.microsoft.com/office/drawing/2014/main" id="{B78B0E90-8DFF-6644-B0F9-62787BA63E47}"/>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69;p13">
              <a:extLst>
                <a:ext uri="{FF2B5EF4-FFF2-40B4-BE49-F238E27FC236}">
                  <a16:creationId xmlns:a16="http://schemas.microsoft.com/office/drawing/2014/main" id="{B23137B8-650E-7049-AE62-DEA66ED81DBA}"/>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70;p13">
              <a:extLst>
                <a:ext uri="{FF2B5EF4-FFF2-40B4-BE49-F238E27FC236}">
                  <a16:creationId xmlns:a16="http://schemas.microsoft.com/office/drawing/2014/main" id="{DE770F9E-84E0-3648-83F2-A872075907B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71;p13">
              <a:extLst>
                <a:ext uri="{FF2B5EF4-FFF2-40B4-BE49-F238E27FC236}">
                  <a16:creationId xmlns:a16="http://schemas.microsoft.com/office/drawing/2014/main" id="{DB88782A-292E-7044-9DCB-6DF273072057}"/>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72;p13">
              <a:extLst>
                <a:ext uri="{FF2B5EF4-FFF2-40B4-BE49-F238E27FC236}">
                  <a16:creationId xmlns:a16="http://schemas.microsoft.com/office/drawing/2014/main" id="{80E19630-840F-4840-9BDB-9C0B452F6760}"/>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73;p13">
              <a:extLst>
                <a:ext uri="{FF2B5EF4-FFF2-40B4-BE49-F238E27FC236}">
                  <a16:creationId xmlns:a16="http://schemas.microsoft.com/office/drawing/2014/main" id="{753C09D8-E2C2-8A40-8F3A-A718C2F2A924}"/>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74;p13">
              <a:extLst>
                <a:ext uri="{FF2B5EF4-FFF2-40B4-BE49-F238E27FC236}">
                  <a16:creationId xmlns:a16="http://schemas.microsoft.com/office/drawing/2014/main" id="{286FFD8B-51D9-4044-A80C-C0C8EA5AFA8B}"/>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5953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1: </a:t>
            </a:r>
            <a:br>
              <a:rPr lang="en" sz="4400">
                <a:solidFill>
                  <a:schemeClr val="accent1"/>
                </a:solidFill>
              </a:rPr>
            </a:br>
            <a:r>
              <a:rPr lang="en" sz="3600">
                <a:solidFill>
                  <a:schemeClr val="accent1"/>
                </a:solidFill>
              </a:rPr>
              <a:t>Inception-ResNet</a:t>
            </a:r>
            <a:r>
              <a:rPr lang="en" sz="4400">
                <a:solidFill>
                  <a:schemeClr val="accent1"/>
                </a:solidFill>
              </a:rPr>
              <a:t>-</a:t>
            </a:r>
            <a:r>
              <a:rPr lang="en" sz="3600">
                <a:solidFill>
                  <a:schemeClr val="accent1"/>
                </a:solidFill>
              </a:rPr>
              <a:t>v</a:t>
            </a:r>
            <a:r>
              <a:rPr lang="en" sz="4400">
                <a:solidFill>
                  <a:schemeClr val="accent1"/>
                </a:solidFill>
              </a:rPr>
              <a:t>2</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5" name="Image 4"/>
          <p:cNvPicPr>
            <a:picLocks noChangeAspect="1"/>
          </p:cNvPicPr>
          <p:nvPr/>
        </p:nvPicPr>
        <p:blipFill>
          <a:blip r:embed="rId5"/>
          <a:stretch>
            <a:fillRect/>
          </a:stretch>
        </p:blipFill>
        <p:spPr>
          <a:xfrm>
            <a:off x="390194" y="1962867"/>
            <a:ext cx="4029406" cy="2734610"/>
          </a:xfrm>
          <a:prstGeom prst="rect">
            <a:avLst/>
          </a:prstGeom>
        </p:spPr>
      </p:pic>
      <p:pic>
        <p:nvPicPr>
          <p:cNvPr id="6" name="Image 5"/>
          <p:cNvPicPr>
            <a:picLocks noChangeAspect="1"/>
          </p:cNvPicPr>
          <p:nvPr/>
        </p:nvPicPr>
        <p:blipFill>
          <a:blip r:embed="rId6"/>
          <a:stretch>
            <a:fillRect/>
          </a:stretch>
        </p:blipFill>
        <p:spPr>
          <a:xfrm>
            <a:off x="4571999" y="1962867"/>
            <a:ext cx="3895657" cy="2734610"/>
          </a:xfrm>
          <a:prstGeom prst="rect">
            <a:avLst/>
          </a:prstGeom>
        </p:spPr>
      </p:pic>
    </p:spTree>
    <p:extLst>
      <p:ext uri="{BB962C8B-B14F-4D97-AF65-F5344CB8AC3E}">
        <p14:creationId xmlns:p14="http://schemas.microsoft.com/office/powerpoint/2010/main" val="4024627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accent1"/>
                </a:solidFill>
              </a:rPr>
              <a:t>Modèle 2: </a:t>
            </a:r>
            <a:br>
              <a:rPr lang="en" sz="4400">
                <a:solidFill>
                  <a:schemeClr val="accent1"/>
                </a:solidFill>
              </a:rPr>
            </a:br>
            <a:r>
              <a:rPr lang="en" sz="3600">
                <a:solidFill>
                  <a:schemeClr val="accent1"/>
                </a:solidFill>
              </a:rPr>
              <a:t>Inception v</a:t>
            </a:r>
            <a:r>
              <a:rPr lang="en" sz="4000">
                <a:solidFill>
                  <a:schemeClr val="accent1"/>
                </a:solidFill>
              </a:rPr>
              <a:t>3</a:t>
            </a:r>
            <a:r>
              <a:rPr lang="en" sz="4400">
                <a:solidFill>
                  <a:schemeClr val="accent1"/>
                </a:solidFill>
              </a:rPr>
              <a:t> </a:t>
            </a:r>
            <a:endParaRPr sz="440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pic>
        <p:nvPicPr>
          <p:cNvPr id="6" name="Graphic 2">
            <a:extLst>
              <a:ext uri="{FF2B5EF4-FFF2-40B4-BE49-F238E27FC236}">
                <a16:creationId xmlns:a16="http://schemas.microsoft.com/office/drawing/2014/main" id="{CE531429-63E8-B741-8BE7-B0EA290D130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966926">
            <a:off x="7127799" y="191164"/>
            <a:ext cx="1582642" cy="1449832"/>
          </a:xfrm>
          <a:prstGeom prst="rect">
            <a:avLst/>
          </a:prstGeom>
        </p:spPr>
      </p:pic>
      <p:pic>
        <p:nvPicPr>
          <p:cNvPr id="2" name="Image 1"/>
          <p:cNvPicPr>
            <a:picLocks noChangeAspect="1"/>
          </p:cNvPicPr>
          <p:nvPr/>
        </p:nvPicPr>
        <p:blipFill>
          <a:blip r:embed="rId5"/>
          <a:stretch>
            <a:fillRect/>
          </a:stretch>
        </p:blipFill>
        <p:spPr>
          <a:xfrm>
            <a:off x="406544" y="1902140"/>
            <a:ext cx="3840744" cy="2834840"/>
          </a:xfrm>
          <a:prstGeom prst="rect">
            <a:avLst/>
          </a:prstGeom>
        </p:spPr>
      </p:pic>
      <p:pic>
        <p:nvPicPr>
          <p:cNvPr id="4" name="Image 3"/>
          <p:cNvPicPr>
            <a:picLocks noChangeAspect="1"/>
          </p:cNvPicPr>
          <p:nvPr/>
        </p:nvPicPr>
        <p:blipFill>
          <a:blip r:embed="rId6"/>
          <a:stretch>
            <a:fillRect/>
          </a:stretch>
        </p:blipFill>
        <p:spPr>
          <a:xfrm>
            <a:off x="4500581" y="1902140"/>
            <a:ext cx="4017800" cy="2834840"/>
          </a:xfrm>
          <a:prstGeom prst="rect">
            <a:avLst/>
          </a:prstGeom>
        </p:spPr>
      </p:pic>
    </p:spTree>
    <p:extLst>
      <p:ext uri="{BB962C8B-B14F-4D97-AF65-F5344CB8AC3E}">
        <p14:creationId xmlns:p14="http://schemas.microsoft.com/office/powerpoint/2010/main" val="3400443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sp>
        <p:nvSpPr>
          <p:cNvPr id="3" name="Google Shape;405;p15"/>
          <p:cNvSpPr txBox="1">
            <a:spLocks/>
          </p:cNvSpPr>
          <p:nvPr/>
        </p:nvSpPr>
        <p:spPr>
          <a:xfrm>
            <a:off x="3329340" y="1904442"/>
            <a:ext cx="3091026" cy="996909"/>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5" name="Image 4"/>
          <p:cNvPicPr>
            <a:picLocks noChangeAspect="1"/>
          </p:cNvPicPr>
          <p:nvPr/>
        </p:nvPicPr>
        <p:blipFill>
          <a:blip r:embed="rId2"/>
          <a:stretch>
            <a:fillRect/>
          </a:stretch>
        </p:blipFill>
        <p:spPr>
          <a:xfrm>
            <a:off x="0" y="-352425"/>
            <a:ext cx="9144000" cy="5848350"/>
          </a:xfrm>
          <a:prstGeom prst="rect">
            <a:avLst/>
          </a:prstGeom>
        </p:spPr>
      </p:pic>
      <p:sp>
        <p:nvSpPr>
          <p:cNvPr id="4" name="ZoneTexte 3"/>
          <p:cNvSpPr txBox="1"/>
          <p:nvPr/>
        </p:nvSpPr>
        <p:spPr>
          <a:xfrm>
            <a:off x="5148943" y="4717161"/>
            <a:ext cx="3576282" cy="307777"/>
          </a:xfrm>
          <a:prstGeom prst="rect">
            <a:avLst/>
          </a:prstGeom>
          <a:noFill/>
        </p:spPr>
        <p:txBody>
          <a:bodyPr wrap="square" rtlCol="0">
            <a:spAutoFit/>
          </a:bodyPr>
          <a:lstStyle/>
          <a:p>
            <a:r>
              <a:rPr lang="fr-FR" dirty="0" smtClean="0">
                <a:solidFill>
                  <a:schemeClr val="tx1"/>
                </a:solidFill>
                <a:latin typeface="Calibri" panose="020F0502020204030204" pitchFamily="34" charset="0"/>
                <a:cs typeface="Calibri" panose="020F0502020204030204" pitchFamily="34" charset="0"/>
              </a:rPr>
              <a:t>Lien </a:t>
            </a:r>
            <a:r>
              <a:rPr lang="fr-FR" dirty="0" err="1" smtClean="0">
                <a:solidFill>
                  <a:schemeClr val="tx1"/>
                </a:solidFill>
                <a:latin typeface="Calibri" panose="020F0502020204030204" pitchFamily="34" charset="0"/>
                <a:cs typeface="Calibri" panose="020F0502020204030204" pitchFamily="34" charset="0"/>
              </a:rPr>
              <a:t>Youtube</a:t>
            </a:r>
            <a:r>
              <a:rPr lang="fr-FR" dirty="0" smtClean="0">
                <a:solidFill>
                  <a:schemeClr val="tx1"/>
                </a:solidFill>
                <a:latin typeface="Calibri" panose="020F0502020204030204" pitchFamily="34" charset="0"/>
                <a:cs typeface="Calibri" panose="020F0502020204030204" pitchFamily="34" charset="0"/>
              </a:rPr>
              <a:t>: </a:t>
            </a:r>
            <a:r>
              <a:rPr lang="fr-FR" dirty="0" smtClean="0">
                <a:solidFill>
                  <a:schemeClr val="accent2"/>
                </a:solidFill>
                <a:latin typeface="Calibri" panose="020F0502020204030204" pitchFamily="34" charset="0"/>
                <a:cs typeface="Calibri" panose="020F0502020204030204" pitchFamily="34" charset="0"/>
              </a:rPr>
              <a:t>https</a:t>
            </a:r>
            <a:r>
              <a:rPr lang="fr-FR" dirty="0">
                <a:solidFill>
                  <a:schemeClr val="accent2"/>
                </a:solidFill>
                <a:latin typeface="Calibri" panose="020F0502020204030204" pitchFamily="34" charset="0"/>
                <a:cs typeface="Calibri" panose="020F0502020204030204" pitchFamily="34" charset="0"/>
              </a:rPr>
              <a:t>://youtu.be/ny6FjoBzFB8</a:t>
            </a:r>
          </a:p>
        </p:txBody>
      </p:sp>
    </p:spTree>
    <p:extLst>
      <p:ext uri="{BB962C8B-B14F-4D97-AF65-F5344CB8AC3E}">
        <p14:creationId xmlns:p14="http://schemas.microsoft.com/office/powerpoint/2010/main" val="1504129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166160" y="1798109"/>
            <a:ext cx="449644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Introduction </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348;p13">
            <a:extLst>
              <a:ext uri="{FF2B5EF4-FFF2-40B4-BE49-F238E27FC236}">
                <a16:creationId xmlns:a16="http://schemas.microsoft.com/office/drawing/2014/main" id="{D6549592-1DFF-9A4E-BD12-4A9A7C5AD6BF}"/>
              </a:ext>
            </a:extLst>
          </p:cNvPr>
          <p:cNvGrpSpPr/>
          <p:nvPr/>
        </p:nvGrpSpPr>
        <p:grpSpPr>
          <a:xfrm>
            <a:off x="5893685" y="1528673"/>
            <a:ext cx="2706354" cy="2086154"/>
            <a:chOff x="6986665" y="3298709"/>
            <a:chExt cx="1817809" cy="1077669"/>
          </a:xfrm>
        </p:grpSpPr>
        <p:sp>
          <p:nvSpPr>
            <p:cNvPr id="112" name="Google Shape;349;p13">
              <a:extLst>
                <a:ext uri="{FF2B5EF4-FFF2-40B4-BE49-F238E27FC236}">
                  <a16:creationId xmlns:a16="http://schemas.microsoft.com/office/drawing/2014/main" id="{58F97F28-2078-1E4A-9263-F7998049DA55}"/>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50;p13">
              <a:extLst>
                <a:ext uri="{FF2B5EF4-FFF2-40B4-BE49-F238E27FC236}">
                  <a16:creationId xmlns:a16="http://schemas.microsoft.com/office/drawing/2014/main" id="{EF997FA9-1631-5F40-83AF-A0C450551C76}"/>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51;p13">
              <a:extLst>
                <a:ext uri="{FF2B5EF4-FFF2-40B4-BE49-F238E27FC236}">
                  <a16:creationId xmlns:a16="http://schemas.microsoft.com/office/drawing/2014/main" id="{4373A524-C452-CC45-9576-0CCBBA0E942A}"/>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52;p13">
              <a:extLst>
                <a:ext uri="{FF2B5EF4-FFF2-40B4-BE49-F238E27FC236}">
                  <a16:creationId xmlns:a16="http://schemas.microsoft.com/office/drawing/2014/main" id="{9BFF19AC-6947-1144-9914-8618E7434796}"/>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53;p13">
              <a:extLst>
                <a:ext uri="{FF2B5EF4-FFF2-40B4-BE49-F238E27FC236}">
                  <a16:creationId xmlns:a16="http://schemas.microsoft.com/office/drawing/2014/main" id="{D90D0422-ECC1-E749-8765-AEF4D9007673}"/>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54;p13">
              <a:extLst>
                <a:ext uri="{FF2B5EF4-FFF2-40B4-BE49-F238E27FC236}">
                  <a16:creationId xmlns:a16="http://schemas.microsoft.com/office/drawing/2014/main" id="{B3DCC803-FE4A-F34D-B5BD-CCED06B6448E}"/>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55;p13">
              <a:extLst>
                <a:ext uri="{FF2B5EF4-FFF2-40B4-BE49-F238E27FC236}">
                  <a16:creationId xmlns:a16="http://schemas.microsoft.com/office/drawing/2014/main" id="{78B0568D-140E-6945-996A-58DBF1EA70C4}"/>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56;p13">
              <a:extLst>
                <a:ext uri="{FF2B5EF4-FFF2-40B4-BE49-F238E27FC236}">
                  <a16:creationId xmlns:a16="http://schemas.microsoft.com/office/drawing/2014/main" id="{86C3C1F9-DC53-A544-8EA1-904213720C4D}"/>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57;p13">
              <a:extLst>
                <a:ext uri="{FF2B5EF4-FFF2-40B4-BE49-F238E27FC236}">
                  <a16:creationId xmlns:a16="http://schemas.microsoft.com/office/drawing/2014/main" id="{98D89F74-36C9-EF49-A75F-9CD51F28BABC}"/>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58;p13">
              <a:extLst>
                <a:ext uri="{FF2B5EF4-FFF2-40B4-BE49-F238E27FC236}">
                  <a16:creationId xmlns:a16="http://schemas.microsoft.com/office/drawing/2014/main" id="{2000BAED-D022-8B40-9965-9CB47ABD2EE0}"/>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59;p13">
              <a:extLst>
                <a:ext uri="{FF2B5EF4-FFF2-40B4-BE49-F238E27FC236}">
                  <a16:creationId xmlns:a16="http://schemas.microsoft.com/office/drawing/2014/main" id="{8717A061-80FC-094A-BBD7-AF57283F61FF}"/>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60;p13">
              <a:extLst>
                <a:ext uri="{FF2B5EF4-FFF2-40B4-BE49-F238E27FC236}">
                  <a16:creationId xmlns:a16="http://schemas.microsoft.com/office/drawing/2014/main" id="{28F2A238-1240-8D41-ABB1-C903F879EC5E}"/>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61;p13">
              <a:extLst>
                <a:ext uri="{FF2B5EF4-FFF2-40B4-BE49-F238E27FC236}">
                  <a16:creationId xmlns:a16="http://schemas.microsoft.com/office/drawing/2014/main" id="{00BBCA87-1A51-F845-9AC3-2DA3E12F35AE}"/>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62;p13">
              <a:extLst>
                <a:ext uri="{FF2B5EF4-FFF2-40B4-BE49-F238E27FC236}">
                  <a16:creationId xmlns:a16="http://schemas.microsoft.com/office/drawing/2014/main" id="{D2D83BD7-F451-C147-8539-EA094DC5F0DB}"/>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63;p13">
              <a:extLst>
                <a:ext uri="{FF2B5EF4-FFF2-40B4-BE49-F238E27FC236}">
                  <a16:creationId xmlns:a16="http://schemas.microsoft.com/office/drawing/2014/main" id="{C6CF7F34-0985-4B41-9962-DC8C1175B7A7}"/>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64;p13">
              <a:extLst>
                <a:ext uri="{FF2B5EF4-FFF2-40B4-BE49-F238E27FC236}">
                  <a16:creationId xmlns:a16="http://schemas.microsoft.com/office/drawing/2014/main" id="{B4813511-EFD5-9747-BCB4-6DBF18CB5668}"/>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65;p13">
              <a:extLst>
                <a:ext uri="{FF2B5EF4-FFF2-40B4-BE49-F238E27FC236}">
                  <a16:creationId xmlns:a16="http://schemas.microsoft.com/office/drawing/2014/main" id="{BCB9C37B-064F-F942-9411-93C6AAEE681A}"/>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66;p13">
              <a:extLst>
                <a:ext uri="{FF2B5EF4-FFF2-40B4-BE49-F238E27FC236}">
                  <a16:creationId xmlns:a16="http://schemas.microsoft.com/office/drawing/2014/main" id="{9DC0731C-0560-E143-A677-5D134D40C8F2}"/>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67;p13">
              <a:extLst>
                <a:ext uri="{FF2B5EF4-FFF2-40B4-BE49-F238E27FC236}">
                  <a16:creationId xmlns:a16="http://schemas.microsoft.com/office/drawing/2014/main" id="{CF22E3AA-26C4-9548-AEEC-4B9D9AC2B819}"/>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68;p13">
              <a:extLst>
                <a:ext uri="{FF2B5EF4-FFF2-40B4-BE49-F238E27FC236}">
                  <a16:creationId xmlns:a16="http://schemas.microsoft.com/office/drawing/2014/main" id="{B78B0E90-8DFF-6644-B0F9-62787BA63E47}"/>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69;p13">
              <a:extLst>
                <a:ext uri="{FF2B5EF4-FFF2-40B4-BE49-F238E27FC236}">
                  <a16:creationId xmlns:a16="http://schemas.microsoft.com/office/drawing/2014/main" id="{B23137B8-650E-7049-AE62-DEA66ED81DBA}"/>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70;p13">
              <a:extLst>
                <a:ext uri="{FF2B5EF4-FFF2-40B4-BE49-F238E27FC236}">
                  <a16:creationId xmlns:a16="http://schemas.microsoft.com/office/drawing/2014/main" id="{DE770F9E-84E0-3648-83F2-A872075907B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71;p13">
              <a:extLst>
                <a:ext uri="{FF2B5EF4-FFF2-40B4-BE49-F238E27FC236}">
                  <a16:creationId xmlns:a16="http://schemas.microsoft.com/office/drawing/2014/main" id="{DB88782A-292E-7044-9DCB-6DF273072057}"/>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72;p13">
              <a:extLst>
                <a:ext uri="{FF2B5EF4-FFF2-40B4-BE49-F238E27FC236}">
                  <a16:creationId xmlns:a16="http://schemas.microsoft.com/office/drawing/2014/main" id="{80E19630-840F-4840-9BDB-9C0B452F6760}"/>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73;p13">
              <a:extLst>
                <a:ext uri="{FF2B5EF4-FFF2-40B4-BE49-F238E27FC236}">
                  <a16:creationId xmlns:a16="http://schemas.microsoft.com/office/drawing/2014/main" id="{753C09D8-E2C2-8A40-8F3A-A718C2F2A924}"/>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74;p13">
              <a:extLst>
                <a:ext uri="{FF2B5EF4-FFF2-40B4-BE49-F238E27FC236}">
                  <a16:creationId xmlns:a16="http://schemas.microsoft.com/office/drawing/2014/main" id="{286FFD8B-51D9-4044-A80C-C0C8EA5AFA8B}"/>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21"/>
          <p:cNvSpPr txBox="1">
            <a:spLocks noGrp="1"/>
          </p:cNvSpPr>
          <p:nvPr>
            <p:ph type="body" idx="1"/>
          </p:nvPr>
        </p:nvSpPr>
        <p:spPr>
          <a:xfrm>
            <a:off x="559703" y="1474820"/>
            <a:ext cx="3768455" cy="2640900"/>
          </a:xfrm>
          <a:prstGeom prst="rect">
            <a:avLst/>
          </a:prstGeom>
        </p:spPr>
        <p:txBody>
          <a:bodyPr spcFirstLastPara="1" wrap="square" lIns="0" tIns="0" rIns="0" bIns="0" anchor="t" anchorCtr="0">
            <a:noAutofit/>
          </a:bodyPr>
          <a:lstStyle/>
          <a:p>
            <a:pPr marL="114300" indent="0" algn="just">
              <a:buNone/>
            </a:pPr>
            <a:r>
              <a:rPr lang="fr-MA" dirty="0">
                <a:solidFill>
                  <a:schemeClr val="accent1"/>
                </a:solidFill>
                <a:latin typeface="Calibri Light" panose="020F0302020204030204" pitchFamily="34" charset="0"/>
                <a:cs typeface="Calibri Light" panose="020F0302020204030204" pitchFamily="34" charset="0"/>
              </a:rPr>
              <a:t>« </a:t>
            </a:r>
            <a:r>
              <a:rPr lang="fr-MA" sz="1600" dirty="0">
                <a:latin typeface="Calibri Light" panose="020F0302020204030204" pitchFamily="34" charset="0"/>
                <a:cs typeface="Calibri Light" panose="020F0302020204030204" pitchFamily="34" charset="0"/>
              </a:rPr>
              <a:t>Le voleur silencieux de la vue </a:t>
            </a:r>
            <a:r>
              <a:rPr lang="fr-MA" sz="1600" dirty="0">
                <a:solidFill>
                  <a:schemeClr val="accent1"/>
                </a:solidFill>
                <a:latin typeface="Calibri Light" panose="020F0302020204030204" pitchFamily="34" charset="0"/>
                <a:cs typeface="Calibri Light" panose="020F0302020204030204" pitchFamily="34" charset="0"/>
              </a:rPr>
              <a:t>».</a:t>
            </a:r>
            <a:r>
              <a:rPr lang="fr-MA" sz="1600" dirty="0">
                <a:solidFill>
                  <a:schemeClr val="tx1">
                    <a:lumMod val="50000"/>
                  </a:schemeClr>
                </a:solidFill>
                <a:latin typeface="Calibri Light" panose="020F0302020204030204" pitchFamily="34" charset="0"/>
                <a:cs typeface="Calibri Light" panose="020F0302020204030204" pitchFamily="34" charset="0"/>
              </a:rPr>
              <a:t> </a:t>
            </a:r>
            <a:r>
              <a:rPr lang="fr-MA" sz="1400" dirty="0">
                <a:latin typeface="Calibri Light" panose="020F0302020204030204" pitchFamily="34" charset="0"/>
                <a:cs typeface="Calibri Light" panose="020F0302020204030204" pitchFamily="34" charset="0"/>
              </a:rPr>
              <a:t>C’est ainsi qu’on appelle le glaucome. </a:t>
            </a:r>
          </a:p>
          <a:p>
            <a:pPr marL="114300" indent="0" algn="just">
              <a:buNone/>
            </a:pPr>
            <a:r>
              <a:rPr lang="fr-MA" sz="1400" dirty="0">
                <a:latin typeface="Calibri Light" panose="020F0302020204030204" pitchFamily="34" charset="0"/>
                <a:cs typeface="Calibri Light" panose="020F0302020204030204" pitchFamily="34" charset="0"/>
              </a:rPr>
              <a:t>Le glaucome est une maladie de l’œil qui touche de manière irréversible et permanente le nerf optique (atteinte structurelle). Le nerf optique est la partie de l’œil par où transite toute l’information visuelle captée par l’œil. Cette information voyage par le nerf optique et est transmise au cerveau.</a:t>
            </a:r>
          </a:p>
          <a:p>
            <a:pPr marL="114300" indent="0">
              <a:buNone/>
            </a:pPr>
            <a:endParaRPr lang="fr-MA" dirty="0"/>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Image 4">
            <a:extLst>
              <a:ext uri="{FF2B5EF4-FFF2-40B4-BE49-F238E27FC236}">
                <a16:creationId xmlns:a16="http://schemas.microsoft.com/office/drawing/2014/main" id="{786B377D-4E3C-7A44-8BDB-4BA4E5E7C2B5}"/>
              </a:ext>
            </a:extLst>
          </p:cNvPr>
          <p:cNvPicPr>
            <a:picLocks noChangeAspect="1"/>
          </p:cNvPicPr>
          <p:nvPr/>
        </p:nvPicPr>
        <p:blipFill>
          <a:blip r:embed="rId3"/>
          <a:stretch>
            <a:fillRect/>
          </a:stretch>
        </p:blipFill>
        <p:spPr>
          <a:xfrm>
            <a:off x="4978403" y="634375"/>
            <a:ext cx="4185914" cy="3874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706880" y="371170"/>
            <a:ext cx="542544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err="1">
                <a:solidFill>
                  <a:schemeClr val="accent1"/>
                </a:solidFill>
              </a:rPr>
              <a:t>Problématique</a:t>
            </a:r>
            <a:r>
              <a:rPr lang="en" sz="6000" dirty="0">
                <a:solidFill>
                  <a:schemeClr val="accent1"/>
                </a:solidFill>
              </a:rPr>
              <a:t> </a:t>
            </a:r>
            <a:endParaRPr sz="6000" dirty="0">
              <a:solidFill>
                <a:schemeClr val="accent1"/>
              </a:solidFill>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14" name="Block Arc 37">
            <a:extLst>
              <a:ext uri="{FF2B5EF4-FFF2-40B4-BE49-F238E27FC236}">
                <a16:creationId xmlns:a16="http://schemas.microsoft.com/office/drawing/2014/main" id="{3D7A1173-77A4-0A47-854D-CC1231B6AD52}"/>
              </a:ext>
            </a:extLst>
          </p:cNvPr>
          <p:cNvSpPr/>
          <p:nvPr/>
        </p:nvSpPr>
        <p:spPr>
          <a:xfrm>
            <a:off x="7872029" y="154685"/>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 name="Ellipse 1">
            <a:extLst>
              <a:ext uri="{FF2B5EF4-FFF2-40B4-BE49-F238E27FC236}">
                <a16:creationId xmlns:a16="http://schemas.microsoft.com/office/drawing/2014/main" id="{0145987E-87C7-DC4B-A16F-9B71995C364A}"/>
              </a:ext>
            </a:extLst>
          </p:cNvPr>
          <p:cNvSpPr/>
          <p:nvPr/>
        </p:nvSpPr>
        <p:spPr>
          <a:xfrm>
            <a:off x="8122928" y="1738766"/>
            <a:ext cx="268102" cy="34306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ECCA845C-498D-3E4D-88C5-CCAED19AA046}"/>
              </a:ext>
            </a:extLst>
          </p:cNvPr>
          <p:cNvSpPr txBox="1"/>
          <p:nvPr/>
        </p:nvSpPr>
        <p:spPr>
          <a:xfrm>
            <a:off x="1706879" y="1910299"/>
            <a:ext cx="5261079" cy="2308324"/>
          </a:xfrm>
          <a:prstGeom prst="rect">
            <a:avLst/>
          </a:prstGeom>
          <a:noFill/>
        </p:spPr>
        <p:txBody>
          <a:bodyPr wrap="square" rtlCol="0">
            <a:spAutoFit/>
          </a:bodyPr>
          <a:lstStyle/>
          <a:p>
            <a:pPr algn="just"/>
            <a:r>
              <a:rPr lang="fr-MA" sz="1600">
                <a:latin typeface="Calibri Light" panose="020F0302020204030204" pitchFamily="34" charset="0"/>
                <a:cs typeface="Calibri Light" panose="020F0302020204030204" pitchFamily="34" charset="0"/>
              </a:rPr>
              <a:t>Le glaucome est une pathologie qui peut entraîner une cécité définitive si elle n’est pas traitée. Selon les sources, au Maroc ils seraient quelques 500.000 à 700.000 glaucomateux qui risquent de devenir aveugles ; le glaucome étant la première cause de cécité évitable et irréversible dans notre pays.</a:t>
            </a:r>
          </a:p>
          <a:p>
            <a:pPr algn="just"/>
            <a:endParaRPr lang="fr-MA" sz="1600">
              <a:latin typeface="Calibri Light" panose="020F0302020204030204" pitchFamily="34" charset="0"/>
              <a:cs typeface="Calibri Light" panose="020F0302020204030204" pitchFamily="34" charset="0"/>
            </a:endParaRPr>
          </a:p>
          <a:p>
            <a:pPr algn="just"/>
            <a:r>
              <a:rPr lang="fr-MA" sz="1600">
                <a:latin typeface="Calibri Light" panose="020F0302020204030204" pitchFamily="34" charset="0"/>
                <a:cs typeface="Calibri Light" panose="020F0302020204030204" pitchFamily="34" charset="0"/>
              </a:rPr>
              <a:t>Un diagnostic précoce permet pourtant d’endiguer cette maladie oculaire, et ainsi de maintenir une bonne vision sur la durée.</a:t>
            </a:r>
            <a:endParaRPr lang="fr-FR" sz="1600">
              <a:latin typeface="Calibri Light" panose="020F0302020204030204" pitchFamily="34" charset="0"/>
              <a:cs typeface="Calibri Light" panose="020F03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36119" y="1798109"/>
            <a:ext cx="4991115"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Transfer Learning </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2</a:t>
            </a:r>
            <a:endParaRPr sz="3600" b="1">
              <a:solidFill>
                <a:schemeClr val="lt1"/>
              </a:solidFill>
              <a:latin typeface="Barlow"/>
              <a:ea typeface="Barlow"/>
              <a:cs typeface="Barlow"/>
              <a:sym typeface="Barlow"/>
            </a:endParaRPr>
          </a:p>
        </p:txBody>
      </p:sp>
      <p:grpSp>
        <p:nvGrpSpPr>
          <p:cNvPr id="111" name="Google Shape;348;p13">
            <a:extLst>
              <a:ext uri="{FF2B5EF4-FFF2-40B4-BE49-F238E27FC236}">
                <a16:creationId xmlns:a16="http://schemas.microsoft.com/office/drawing/2014/main" id="{D6549592-1DFF-9A4E-BD12-4A9A7C5AD6BF}"/>
              </a:ext>
            </a:extLst>
          </p:cNvPr>
          <p:cNvGrpSpPr/>
          <p:nvPr/>
        </p:nvGrpSpPr>
        <p:grpSpPr>
          <a:xfrm>
            <a:off x="6600473" y="1688399"/>
            <a:ext cx="2182445" cy="1759027"/>
            <a:chOff x="6986665" y="3298709"/>
            <a:chExt cx="1817809" cy="1077669"/>
          </a:xfrm>
        </p:grpSpPr>
        <p:sp>
          <p:nvSpPr>
            <p:cNvPr id="112" name="Google Shape;349;p13">
              <a:extLst>
                <a:ext uri="{FF2B5EF4-FFF2-40B4-BE49-F238E27FC236}">
                  <a16:creationId xmlns:a16="http://schemas.microsoft.com/office/drawing/2014/main" id="{58F97F28-2078-1E4A-9263-F7998049DA55}"/>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50;p13">
              <a:extLst>
                <a:ext uri="{FF2B5EF4-FFF2-40B4-BE49-F238E27FC236}">
                  <a16:creationId xmlns:a16="http://schemas.microsoft.com/office/drawing/2014/main" id="{EF997FA9-1631-5F40-83AF-A0C450551C76}"/>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51;p13">
              <a:extLst>
                <a:ext uri="{FF2B5EF4-FFF2-40B4-BE49-F238E27FC236}">
                  <a16:creationId xmlns:a16="http://schemas.microsoft.com/office/drawing/2014/main" id="{4373A524-C452-CC45-9576-0CCBBA0E942A}"/>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52;p13">
              <a:extLst>
                <a:ext uri="{FF2B5EF4-FFF2-40B4-BE49-F238E27FC236}">
                  <a16:creationId xmlns:a16="http://schemas.microsoft.com/office/drawing/2014/main" id="{9BFF19AC-6947-1144-9914-8618E7434796}"/>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53;p13">
              <a:extLst>
                <a:ext uri="{FF2B5EF4-FFF2-40B4-BE49-F238E27FC236}">
                  <a16:creationId xmlns:a16="http://schemas.microsoft.com/office/drawing/2014/main" id="{D90D0422-ECC1-E749-8765-AEF4D9007673}"/>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54;p13">
              <a:extLst>
                <a:ext uri="{FF2B5EF4-FFF2-40B4-BE49-F238E27FC236}">
                  <a16:creationId xmlns:a16="http://schemas.microsoft.com/office/drawing/2014/main" id="{B3DCC803-FE4A-F34D-B5BD-CCED06B6448E}"/>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55;p13">
              <a:extLst>
                <a:ext uri="{FF2B5EF4-FFF2-40B4-BE49-F238E27FC236}">
                  <a16:creationId xmlns:a16="http://schemas.microsoft.com/office/drawing/2014/main" id="{78B0568D-140E-6945-996A-58DBF1EA70C4}"/>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56;p13">
              <a:extLst>
                <a:ext uri="{FF2B5EF4-FFF2-40B4-BE49-F238E27FC236}">
                  <a16:creationId xmlns:a16="http://schemas.microsoft.com/office/drawing/2014/main" id="{86C3C1F9-DC53-A544-8EA1-904213720C4D}"/>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57;p13">
              <a:extLst>
                <a:ext uri="{FF2B5EF4-FFF2-40B4-BE49-F238E27FC236}">
                  <a16:creationId xmlns:a16="http://schemas.microsoft.com/office/drawing/2014/main" id="{98D89F74-36C9-EF49-A75F-9CD51F28BABC}"/>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58;p13">
              <a:extLst>
                <a:ext uri="{FF2B5EF4-FFF2-40B4-BE49-F238E27FC236}">
                  <a16:creationId xmlns:a16="http://schemas.microsoft.com/office/drawing/2014/main" id="{2000BAED-D022-8B40-9965-9CB47ABD2EE0}"/>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59;p13">
              <a:extLst>
                <a:ext uri="{FF2B5EF4-FFF2-40B4-BE49-F238E27FC236}">
                  <a16:creationId xmlns:a16="http://schemas.microsoft.com/office/drawing/2014/main" id="{8717A061-80FC-094A-BBD7-AF57283F61FF}"/>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60;p13">
              <a:extLst>
                <a:ext uri="{FF2B5EF4-FFF2-40B4-BE49-F238E27FC236}">
                  <a16:creationId xmlns:a16="http://schemas.microsoft.com/office/drawing/2014/main" id="{28F2A238-1240-8D41-ABB1-C903F879EC5E}"/>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61;p13">
              <a:extLst>
                <a:ext uri="{FF2B5EF4-FFF2-40B4-BE49-F238E27FC236}">
                  <a16:creationId xmlns:a16="http://schemas.microsoft.com/office/drawing/2014/main" id="{00BBCA87-1A51-F845-9AC3-2DA3E12F35AE}"/>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62;p13">
              <a:extLst>
                <a:ext uri="{FF2B5EF4-FFF2-40B4-BE49-F238E27FC236}">
                  <a16:creationId xmlns:a16="http://schemas.microsoft.com/office/drawing/2014/main" id="{D2D83BD7-F451-C147-8539-EA094DC5F0DB}"/>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63;p13">
              <a:extLst>
                <a:ext uri="{FF2B5EF4-FFF2-40B4-BE49-F238E27FC236}">
                  <a16:creationId xmlns:a16="http://schemas.microsoft.com/office/drawing/2014/main" id="{C6CF7F34-0985-4B41-9962-DC8C1175B7A7}"/>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64;p13">
              <a:extLst>
                <a:ext uri="{FF2B5EF4-FFF2-40B4-BE49-F238E27FC236}">
                  <a16:creationId xmlns:a16="http://schemas.microsoft.com/office/drawing/2014/main" id="{B4813511-EFD5-9747-BCB4-6DBF18CB5668}"/>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65;p13">
              <a:extLst>
                <a:ext uri="{FF2B5EF4-FFF2-40B4-BE49-F238E27FC236}">
                  <a16:creationId xmlns:a16="http://schemas.microsoft.com/office/drawing/2014/main" id="{BCB9C37B-064F-F942-9411-93C6AAEE681A}"/>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66;p13">
              <a:extLst>
                <a:ext uri="{FF2B5EF4-FFF2-40B4-BE49-F238E27FC236}">
                  <a16:creationId xmlns:a16="http://schemas.microsoft.com/office/drawing/2014/main" id="{9DC0731C-0560-E143-A677-5D134D40C8F2}"/>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67;p13">
              <a:extLst>
                <a:ext uri="{FF2B5EF4-FFF2-40B4-BE49-F238E27FC236}">
                  <a16:creationId xmlns:a16="http://schemas.microsoft.com/office/drawing/2014/main" id="{CF22E3AA-26C4-9548-AEEC-4B9D9AC2B819}"/>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68;p13">
              <a:extLst>
                <a:ext uri="{FF2B5EF4-FFF2-40B4-BE49-F238E27FC236}">
                  <a16:creationId xmlns:a16="http://schemas.microsoft.com/office/drawing/2014/main" id="{B78B0E90-8DFF-6644-B0F9-62787BA63E47}"/>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69;p13">
              <a:extLst>
                <a:ext uri="{FF2B5EF4-FFF2-40B4-BE49-F238E27FC236}">
                  <a16:creationId xmlns:a16="http://schemas.microsoft.com/office/drawing/2014/main" id="{B23137B8-650E-7049-AE62-DEA66ED81DBA}"/>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70;p13">
              <a:extLst>
                <a:ext uri="{FF2B5EF4-FFF2-40B4-BE49-F238E27FC236}">
                  <a16:creationId xmlns:a16="http://schemas.microsoft.com/office/drawing/2014/main" id="{DE770F9E-84E0-3648-83F2-A872075907B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71;p13">
              <a:extLst>
                <a:ext uri="{FF2B5EF4-FFF2-40B4-BE49-F238E27FC236}">
                  <a16:creationId xmlns:a16="http://schemas.microsoft.com/office/drawing/2014/main" id="{DB88782A-292E-7044-9DCB-6DF273072057}"/>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72;p13">
              <a:extLst>
                <a:ext uri="{FF2B5EF4-FFF2-40B4-BE49-F238E27FC236}">
                  <a16:creationId xmlns:a16="http://schemas.microsoft.com/office/drawing/2014/main" id="{80E19630-840F-4840-9BDB-9C0B452F6760}"/>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73;p13">
              <a:extLst>
                <a:ext uri="{FF2B5EF4-FFF2-40B4-BE49-F238E27FC236}">
                  <a16:creationId xmlns:a16="http://schemas.microsoft.com/office/drawing/2014/main" id="{753C09D8-E2C2-8A40-8F3A-A718C2F2A924}"/>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74;p13">
              <a:extLst>
                <a:ext uri="{FF2B5EF4-FFF2-40B4-BE49-F238E27FC236}">
                  <a16:creationId xmlns:a16="http://schemas.microsoft.com/office/drawing/2014/main" id="{286FFD8B-51D9-4044-A80C-C0C8EA5AFA8B}"/>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9806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F40EB21-91C7-CB43-AA54-D213740B5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MA" smtClean="0"/>
              <a:t>7</a:t>
            </a:fld>
            <a:endParaRPr lang="fr-MA"/>
          </a:p>
        </p:txBody>
      </p:sp>
      <p:pic>
        <p:nvPicPr>
          <p:cNvPr id="5" name="Image 4">
            <a:extLst>
              <a:ext uri="{FF2B5EF4-FFF2-40B4-BE49-F238E27FC236}">
                <a16:creationId xmlns:a16="http://schemas.microsoft.com/office/drawing/2014/main" id="{3DA4DA65-6BC6-9B43-9937-894BD52E61C3}"/>
              </a:ext>
            </a:extLst>
          </p:cNvPr>
          <p:cNvPicPr>
            <a:picLocks noChangeAspect="1"/>
          </p:cNvPicPr>
          <p:nvPr/>
        </p:nvPicPr>
        <p:blipFill>
          <a:blip r:embed="rId3"/>
          <a:stretch>
            <a:fillRect/>
          </a:stretch>
        </p:blipFill>
        <p:spPr>
          <a:xfrm>
            <a:off x="4917440" y="660400"/>
            <a:ext cx="4226560" cy="3658840"/>
          </a:xfrm>
          <a:prstGeom prst="rect">
            <a:avLst/>
          </a:prstGeom>
        </p:spPr>
      </p:pic>
      <p:sp>
        <p:nvSpPr>
          <p:cNvPr id="6" name="ZoneTexte 5">
            <a:extLst>
              <a:ext uri="{FF2B5EF4-FFF2-40B4-BE49-F238E27FC236}">
                <a16:creationId xmlns:a16="http://schemas.microsoft.com/office/drawing/2014/main" id="{ABBCC93B-583D-E541-ADBF-CBF3E3FD1373}"/>
              </a:ext>
            </a:extLst>
          </p:cNvPr>
          <p:cNvSpPr txBox="1"/>
          <p:nvPr/>
        </p:nvSpPr>
        <p:spPr>
          <a:xfrm>
            <a:off x="579368" y="1611542"/>
            <a:ext cx="3799840" cy="1600438"/>
          </a:xfrm>
          <a:prstGeom prst="rect">
            <a:avLst/>
          </a:prstGeom>
          <a:noFill/>
        </p:spPr>
        <p:txBody>
          <a:bodyPr wrap="square" rtlCol="0">
            <a:spAutoFit/>
          </a:bodyPr>
          <a:lstStyle/>
          <a:p>
            <a:pPr algn="just"/>
            <a:r>
              <a:rPr lang="fr-FR" dirty="0">
                <a:latin typeface="Calibri Light" panose="020F0302020204030204" pitchFamily="34" charset="0"/>
                <a:cs typeface="Calibri Light" panose="020F0302020204030204" pitchFamily="34" charset="0"/>
              </a:rPr>
              <a:t>Le Transfer Learning est la réutilisation d'un modèle préformé sur un nouveau problème. Il est actuellement très populaire en </a:t>
            </a:r>
            <a:r>
              <a:rPr lang="fr-FR" dirty="0" err="1">
                <a:latin typeface="Calibri Light" panose="020F0302020204030204" pitchFamily="34" charset="0"/>
                <a:cs typeface="Calibri Light" panose="020F0302020204030204" pitchFamily="34" charset="0"/>
              </a:rPr>
              <a:t>Deep</a:t>
            </a:r>
            <a:r>
              <a:rPr lang="fr-FR" dirty="0">
                <a:latin typeface="Calibri Light" panose="020F0302020204030204" pitchFamily="34" charset="0"/>
                <a:cs typeface="Calibri Light" panose="020F0302020204030204" pitchFamily="34" charset="0"/>
              </a:rPr>
              <a:t> </a:t>
            </a:r>
            <a:r>
              <a:rPr lang="fr-FR" dirty="0" smtClean="0">
                <a:latin typeface="Calibri Light" panose="020F0302020204030204" pitchFamily="34" charset="0"/>
                <a:cs typeface="Calibri Light" panose="020F0302020204030204" pitchFamily="34" charset="0"/>
              </a:rPr>
              <a:t>Learning, car </a:t>
            </a:r>
            <a:r>
              <a:rPr lang="fr-FR" dirty="0">
                <a:latin typeface="Calibri Light" panose="020F0302020204030204" pitchFamily="34" charset="0"/>
                <a:cs typeface="Calibri Light" panose="020F0302020204030204" pitchFamily="34" charset="0"/>
              </a:rPr>
              <a:t>il peut entraîner des réseaux de neurones profonds avec relativement peu de données. Ceci est très utile dans le domaine de la science des données.</a:t>
            </a:r>
          </a:p>
        </p:txBody>
      </p:sp>
    </p:spTree>
    <p:extLst>
      <p:ext uri="{BB962C8B-B14F-4D97-AF65-F5344CB8AC3E}">
        <p14:creationId xmlns:p14="http://schemas.microsoft.com/office/powerpoint/2010/main" val="39915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80141EA-8592-0A4A-9B73-AB7427A920FC}"/>
              </a:ext>
            </a:extLst>
          </p:cNvPr>
          <p:cNvSpPr>
            <a:spLocks noGrp="1"/>
          </p:cNvSpPr>
          <p:nvPr>
            <p:ph type="body" idx="1"/>
          </p:nvPr>
        </p:nvSpPr>
        <p:spPr>
          <a:xfrm>
            <a:off x="357513" y="1251300"/>
            <a:ext cx="3992136" cy="2640900"/>
          </a:xfrm>
        </p:spPr>
        <p:txBody>
          <a:bodyPr/>
          <a:lstStyle/>
          <a:p>
            <a:pPr algn="just"/>
            <a:r>
              <a:rPr lang="fr-MA" sz="1400" dirty="0">
                <a:latin typeface="Calibri Light" panose="020F0302020204030204" pitchFamily="34" charset="0"/>
                <a:cs typeface="Calibri Light" panose="020F0302020204030204" pitchFamily="34" charset="0"/>
              </a:rPr>
              <a:t>Le traitement des images médicales a été un domaine d'étude en croissance constante au cours de la dernière décennie. De nombreux chercheurs, spécialistes des </a:t>
            </a:r>
            <a:r>
              <a:rPr lang="fr-MA" sz="1400" dirty="0" smtClean="0">
                <a:latin typeface="Calibri Light" panose="020F0302020204030204" pitchFamily="34" charset="0"/>
                <a:cs typeface="Calibri Light" panose="020F0302020204030204" pitchFamily="34" charset="0"/>
              </a:rPr>
              <a:t>données, </a:t>
            </a:r>
            <a:r>
              <a:rPr lang="fr-MA" sz="1400" dirty="0">
                <a:latin typeface="Calibri Light" panose="020F0302020204030204" pitchFamily="34" charset="0"/>
                <a:cs typeface="Calibri Light" panose="020F0302020204030204" pitchFamily="34" charset="0"/>
              </a:rPr>
              <a:t>experts et passionnés de l'apprentissage automatique ont développé des modèles solides pour apprendre les caractéristiques de ces images avec un apprentissage en profondeur, et ont contribué à améliorer les techniques d'imagerie médicale. </a:t>
            </a:r>
          </a:p>
          <a:p>
            <a:pPr algn="just"/>
            <a:endParaRPr lang="fr-FR" sz="1400" dirty="0">
              <a:latin typeface="Calibri Light" panose="020F0302020204030204" pitchFamily="34" charset="0"/>
              <a:cs typeface="Calibri Light" panose="020F0302020204030204" pitchFamily="34" charset="0"/>
            </a:endParaRPr>
          </a:p>
          <a:p>
            <a:pPr marL="114300" indent="0" algn="just">
              <a:buNone/>
            </a:pPr>
            <a:endParaRPr lang="fr-FR" sz="1200" dirty="0"/>
          </a:p>
          <a:p>
            <a:pPr marL="114300" indent="0" algn="just">
              <a:buNone/>
            </a:pPr>
            <a:endParaRPr lang="fr-FR" sz="1200" dirty="0"/>
          </a:p>
        </p:txBody>
      </p:sp>
      <p:sp>
        <p:nvSpPr>
          <p:cNvPr id="4" name="Espace réservé du numéro de diapositive 3">
            <a:extLst>
              <a:ext uri="{FF2B5EF4-FFF2-40B4-BE49-F238E27FC236}">
                <a16:creationId xmlns:a16="http://schemas.microsoft.com/office/drawing/2014/main" id="{CF89AE21-9A8E-9243-9293-47B0C49065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MA" smtClean="0"/>
              <a:t>8</a:t>
            </a:fld>
            <a:endParaRPr lang="fr-MA" dirty="0"/>
          </a:p>
        </p:txBody>
      </p:sp>
      <p:pic>
        <p:nvPicPr>
          <p:cNvPr id="246" name="Image 245">
            <a:extLst>
              <a:ext uri="{FF2B5EF4-FFF2-40B4-BE49-F238E27FC236}">
                <a16:creationId xmlns:a16="http://schemas.microsoft.com/office/drawing/2014/main" id="{7812D316-1E08-664B-A118-45A46EFDF9DF}"/>
              </a:ext>
            </a:extLst>
          </p:cNvPr>
          <p:cNvPicPr>
            <a:picLocks noChangeAspect="1"/>
          </p:cNvPicPr>
          <p:nvPr/>
        </p:nvPicPr>
        <p:blipFill>
          <a:blip r:embed="rId3"/>
          <a:stretch>
            <a:fillRect/>
          </a:stretch>
        </p:blipFill>
        <p:spPr>
          <a:xfrm>
            <a:off x="5050069" y="699759"/>
            <a:ext cx="4093931" cy="3743982"/>
          </a:xfrm>
          <a:prstGeom prst="rect">
            <a:avLst/>
          </a:prstGeom>
        </p:spPr>
      </p:pic>
    </p:spTree>
    <p:extLst>
      <p:ext uri="{BB962C8B-B14F-4D97-AF65-F5344CB8AC3E}">
        <p14:creationId xmlns:p14="http://schemas.microsoft.com/office/powerpoint/2010/main" val="381326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261055" y="1814407"/>
            <a:ext cx="4638426" cy="149958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Présentation des données</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348;p13">
            <a:extLst>
              <a:ext uri="{FF2B5EF4-FFF2-40B4-BE49-F238E27FC236}">
                <a16:creationId xmlns:a16="http://schemas.microsoft.com/office/drawing/2014/main" id="{D6549592-1DFF-9A4E-BD12-4A9A7C5AD6BF}"/>
              </a:ext>
            </a:extLst>
          </p:cNvPr>
          <p:cNvGrpSpPr/>
          <p:nvPr/>
        </p:nvGrpSpPr>
        <p:grpSpPr>
          <a:xfrm>
            <a:off x="6076565" y="1528673"/>
            <a:ext cx="2706354" cy="2086154"/>
            <a:chOff x="6986665" y="3298709"/>
            <a:chExt cx="1817809" cy="1077669"/>
          </a:xfrm>
        </p:grpSpPr>
        <p:sp>
          <p:nvSpPr>
            <p:cNvPr id="112" name="Google Shape;349;p13">
              <a:extLst>
                <a:ext uri="{FF2B5EF4-FFF2-40B4-BE49-F238E27FC236}">
                  <a16:creationId xmlns:a16="http://schemas.microsoft.com/office/drawing/2014/main" id="{58F97F28-2078-1E4A-9263-F7998049DA55}"/>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350;p13">
              <a:extLst>
                <a:ext uri="{FF2B5EF4-FFF2-40B4-BE49-F238E27FC236}">
                  <a16:creationId xmlns:a16="http://schemas.microsoft.com/office/drawing/2014/main" id="{EF997FA9-1631-5F40-83AF-A0C450551C76}"/>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351;p13">
              <a:extLst>
                <a:ext uri="{FF2B5EF4-FFF2-40B4-BE49-F238E27FC236}">
                  <a16:creationId xmlns:a16="http://schemas.microsoft.com/office/drawing/2014/main" id="{4373A524-C452-CC45-9576-0CCBBA0E942A}"/>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352;p13">
              <a:extLst>
                <a:ext uri="{FF2B5EF4-FFF2-40B4-BE49-F238E27FC236}">
                  <a16:creationId xmlns:a16="http://schemas.microsoft.com/office/drawing/2014/main" id="{9BFF19AC-6947-1144-9914-8618E7434796}"/>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353;p13">
              <a:extLst>
                <a:ext uri="{FF2B5EF4-FFF2-40B4-BE49-F238E27FC236}">
                  <a16:creationId xmlns:a16="http://schemas.microsoft.com/office/drawing/2014/main" id="{D90D0422-ECC1-E749-8765-AEF4D9007673}"/>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354;p13">
              <a:extLst>
                <a:ext uri="{FF2B5EF4-FFF2-40B4-BE49-F238E27FC236}">
                  <a16:creationId xmlns:a16="http://schemas.microsoft.com/office/drawing/2014/main" id="{B3DCC803-FE4A-F34D-B5BD-CCED06B6448E}"/>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355;p13">
              <a:extLst>
                <a:ext uri="{FF2B5EF4-FFF2-40B4-BE49-F238E27FC236}">
                  <a16:creationId xmlns:a16="http://schemas.microsoft.com/office/drawing/2014/main" id="{78B0568D-140E-6945-996A-58DBF1EA70C4}"/>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356;p13">
              <a:extLst>
                <a:ext uri="{FF2B5EF4-FFF2-40B4-BE49-F238E27FC236}">
                  <a16:creationId xmlns:a16="http://schemas.microsoft.com/office/drawing/2014/main" id="{86C3C1F9-DC53-A544-8EA1-904213720C4D}"/>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357;p13">
              <a:extLst>
                <a:ext uri="{FF2B5EF4-FFF2-40B4-BE49-F238E27FC236}">
                  <a16:creationId xmlns:a16="http://schemas.microsoft.com/office/drawing/2014/main" id="{98D89F74-36C9-EF49-A75F-9CD51F28BABC}"/>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358;p13">
              <a:extLst>
                <a:ext uri="{FF2B5EF4-FFF2-40B4-BE49-F238E27FC236}">
                  <a16:creationId xmlns:a16="http://schemas.microsoft.com/office/drawing/2014/main" id="{2000BAED-D022-8B40-9965-9CB47ABD2EE0}"/>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359;p13">
              <a:extLst>
                <a:ext uri="{FF2B5EF4-FFF2-40B4-BE49-F238E27FC236}">
                  <a16:creationId xmlns:a16="http://schemas.microsoft.com/office/drawing/2014/main" id="{8717A061-80FC-094A-BBD7-AF57283F61FF}"/>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360;p13">
              <a:extLst>
                <a:ext uri="{FF2B5EF4-FFF2-40B4-BE49-F238E27FC236}">
                  <a16:creationId xmlns:a16="http://schemas.microsoft.com/office/drawing/2014/main" id="{28F2A238-1240-8D41-ABB1-C903F879EC5E}"/>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361;p13">
              <a:extLst>
                <a:ext uri="{FF2B5EF4-FFF2-40B4-BE49-F238E27FC236}">
                  <a16:creationId xmlns:a16="http://schemas.microsoft.com/office/drawing/2014/main" id="{00BBCA87-1A51-F845-9AC3-2DA3E12F35AE}"/>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362;p13">
              <a:extLst>
                <a:ext uri="{FF2B5EF4-FFF2-40B4-BE49-F238E27FC236}">
                  <a16:creationId xmlns:a16="http://schemas.microsoft.com/office/drawing/2014/main" id="{D2D83BD7-F451-C147-8539-EA094DC5F0DB}"/>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363;p13">
              <a:extLst>
                <a:ext uri="{FF2B5EF4-FFF2-40B4-BE49-F238E27FC236}">
                  <a16:creationId xmlns:a16="http://schemas.microsoft.com/office/drawing/2014/main" id="{C6CF7F34-0985-4B41-9962-DC8C1175B7A7}"/>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364;p13">
              <a:extLst>
                <a:ext uri="{FF2B5EF4-FFF2-40B4-BE49-F238E27FC236}">
                  <a16:creationId xmlns:a16="http://schemas.microsoft.com/office/drawing/2014/main" id="{B4813511-EFD5-9747-BCB4-6DBF18CB5668}"/>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365;p13">
              <a:extLst>
                <a:ext uri="{FF2B5EF4-FFF2-40B4-BE49-F238E27FC236}">
                  <a16:creationId xmlns:a16="http://schemas.microsoft.com/office/drawing/2014/main" id="{BCB9C37B-064F-F942-9411-93C6AAEE681A}"/>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366;p13">
              <a:extLst>
                <a:ext uri="{FF2B5EF4-FFF2-40B4-BE49-F238E27FC236}">
                  <a16:creationId xmlns:a16="http://schemas.microsoft.com/office/drawing/2014/main" id="{9DC0731C-0560-E143-A677-5D134D40C8F2}"/>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367;p13">
              <a:extLst>
                <a:ext uri="{FF2B5EF4-FFF2-40B4-BE49-F238E27FC236}">
                  <a16:creationId xmlns:a16="http://schemas.microsoft.com/office/drawing/2014/main" id="{CF22E3AA-26C4-9548-AEEC-4B9D9AC2B819}"/>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368;p13">
              <a:extLst>
                <a:ext uri="{FF2B5EF4-FFF2-40B4-BE49-F238E27FC236}">
                  <a16:creationId xmlns:a16="http://schemas.microsoft.com/office/drawing/2014/main" id="{B78B0E90-8DFF-6644-B0F9-62787BA63E47}"/>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369;p13">
              <a:extLst>
                <a:ext uri="{FF2B5EF4-FFF2-40B4-BE49-F238E27FC236}">
                  <a16:creationId xmlns:a16="http://schemas.microsoft.com/office/drawing/2014/main" id="{B23137B8-650E-7049-AE62-DEA66ED81DBA}"/>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370;p13">
              <a:extLst>
                <a:ext uri="{FF2B5EF4-FFF2-40B4-BE49-F238E27FC236}">
                  <a16:creationId xmlns:a16="http://schemas.microsoft.com/office/drawing/2014/main" id="{DE770F9E-84E0-3648-83F2-A872075907B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371;p13">
              <a:extLst>
                <a:ext uri="{FF2B5EF4-FFF2-40B4-BE49-F238E27FC236}">
                  <a16:creationId xmlns:a16="http://schemas.microsoft.com/office/drawing/2014/main" id="{DB88782A-292E-7044-9DCB-6DF273072057}"/>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372;p13">
              <a:extLst>
                <a:ext uri="{FF2B5EF4-FFF2-40B4-BE49-F238E27FC236}">
                  <a16:creationId xmlns:a16="http://schemas.microsoft.com/office/drawing/2014/main" id="{80E19630-840F-4840-9BDB-9C0B452F6760}"/>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373;p13">
              <a:extLst>
                <a:ext uri="{FF2B5EF4-FFF2-40B4-BE49-F238E27FC236}">
                  <a16:creationId xmlns:a16="http://schemas.microsoft.com/office/drawing/2014/main" id="{753C09D8-E2C2-8A40-8F3A-A718C2F2A924}"/>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374;p13">
              <a:extLst>
                <a:ext uri="{FF2B5EF4-FFF2-40B4-BE49-F238E27FC236}">
                  <a16:creationId xmlns:a16="http://schemas.microsoft.com/office/drawing/2014/main" id="{286FFD8B-51D9-4044-A80C-C0C8EA5AFA8B}"/>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1533048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962</Words>
  <Application>Microsoft Office PowerPoint</Application>
  <PresentationFormat>Affichage à l'écran (16:9)</PresentationFormat>
  <Paragraphs>96</Paragraphs>
  <Slides>25</Slides>
  <Notes>23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Source Sans Pro</vt:lpstr>
      <vt:lpstr>Barlow Light</vt:lpstr>
      <vt:lpstr>Century</vt:lpstr>
      <vt:lpstr>Barlow</vt:lpstr>
      <vt:lpstr>Arial</vt:lpstr>
      <vt:lpstr>맑은 고딕</vt:lpstr>
      <vt:lpstr>Bookman Old Style</vt:lpstr>
      <vt:lpstr>Raleway Thin</vt:lpstr>
      <vt:lpstr>Calibri</vt:lpstr>
      <vt:lpstr>Calibri Light</vt:lpstr>
      <vt:lpstr>Gaoler template</vt:lpstr>
      <vt:lpstr>Présentation PowerPoint</vt:lpstr>
      <vt:lpstr>Plan :</vt:lpstr>
      <vt:lpstr>Introduction </vt:lpstr>
      <vt:lpstr>Présentation PowerPoint</vt:lpstr>
      <vt:lpstr>Problématique </vt:lpstr>
      <vt:lpstr>Transfer Learning </vt:lpstr>
      <vt:lpstr>Présentation PowerPoint</vt:lpstr>
      <vt:lpstr>Présentation PowerPoint</vt:lpstr>
      <vt:lpstr>Présentation des données</vt:lpstr>
      <vt:lpstr>ODIR dataset</vt:lpstr>
      <vt:lpstr>Positive Glaucoma</vt:lpstr>
      <vt:lpstr>Negative Glaucoma</vt:lpstr>
      <vt:lpstr>Présentation PowerPoint</vt:lpstr>
      <vt:lpstr>Construction des modèles</vt:lpstr>
      <vt:lpstr>Modèle 1:  Inception-ResNet-v2</vt:lpstr>
      <vt:lpstr>Modèle 1:  Inception-ResNet-v2</vt:lpstr>
      <vt:lpstr>Modèle 1:  Inception-ResNet-v2</vt:lpstr>
      <vt:lpstr>Modèle 1:  Inception-ResNet-v2</vt:lpstr>
      <vt:lpstr>Modèle 1:  Inception-ResNet-v2</vt:lpstr>
      <vt:lpstr>Modèle 2:  Inception v3 </vt:lpstr>
      <vt:lpstr>Modèle 2:  Inception v3 </vt:lpstr>
      <vt:lpstr>Résultats</vt:lpstr>
      <vt:lpstr>Modèle 1:  Inception-ResNet-v2</vt:lpstr>
      <vt:lpstr>Modèle 2:  Inception v3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HP</cp:lastModifiedBy>
  <cp:revision>49</cp:revision>
  <dcterms:modified xsi:type="dcterms:W3CDTF">2020-12-29T23:04:16Z</dcterms:modified>
</cp:coreProperties>
</file>